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handoutMasterIdLst>
    <p:handoutMasterId r:id="rId11"/>
  </p:handoutMasterIdLst>
  <p:sldIdLst>
    <p:sldId id="256" r:id="rId2"/>
    <p:sldId id="257" r:id="rId3"/>
    <p:sldId id="258" r:id="rId4"/>
    <p:sldId id="259" r:id="rId5"/>
    <p:sldId id="261" r:id="rId6"/>
    <p:sldId id="262" r:id="rId7"/>
    <p:sldId id="263" r:id="rId8"/>
    <p:sldId id="264" r:id="rId9"/>
  </p:sldIdLst>
  <p:sldSz cx="12192000" cy="6858000"/>
  <p:notesSz cx="6858000" cy="100599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65566" autoAdjust="0"/>
  </p:normalViewPr>
  <p:slideViewPr>
    <p:cSldViewPr snapToGrid="0">
      <p:cViewPr varScale="1">
        <p:scale>
          <a:sx n="54" d="100"/>
          <a:sy n="54" d="100"/>
        </p:scale>
        <p:origin x="37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1" cy="504365"/>
          </a:xfrm>
          <a:prstGeom prst="rect">
            <a:avLst/>
          </a:prstGeom>
        </p:spPr>
        <p:txBody>
          <a:bodyPr vert="horz" lIns="92336" tIns="46168" rIns="92336" bIns="46168" rtlCol="0"/>
          <a:lstStyle>
            <a:lvl1pPr algn="l">
              <a:defRPr sz="1200"/>
            </a:lvl1pPr>
          </a:lstStyle>
          <a:p>
            <a:endParaRPr lang="en-GB"/>
          </a:p>
        </p:txBody>
      </p:sp>
      <p:sp>
        <p:nvSpPr>
          <p:cNvPr id="3" name="Date Placeholder 2"/>
          <p:cNvSpPr>
            <a:spLocks noGrp="1"/>
          </p:cNvSpPr>
          <p:nvPr>
            <p:ph type="dt" sz="quarter" idx="1"/>
          </p:nvPr>
        </p:nvSpPr>
        <p:spPr>
          <a:xfrm>
            <a:off x="3884602" y="0"/>
            <a:ext cx="2971801" cy="504365"/>
          </a:xfrm>
          <a:prstGeom prst="rect">
            <a:avLst/>
          </a:prstGeom>
        </p:spPr>
        <p:txBody>
          <a:bodyPr vert="horz" lIns="92336" tIns="46168" rIns="92336" bIns="46168" rtlCol="0"/>
          <a:lstStyle>
            <a:lvl1pPr algn="r">
              <a:defRPr sz="1200"/>
            </a:lvl1pPr>
          </a:lstStyle>
          <a:p>
            <a:endParaRPr lang="en-GB"/>
          </a:p>
        </p:txBody>
      </p:sp>
      <p:sp>
        <p:nvSpPr>
          <p:cNvPr id="4" name="Footer Placeholder 3"/>
          <p:cNvSpPr>
            <a:spLocks noGrp="1"/>
          </p:cNvSpPr>
          <p:nvPr>
            <p:ph type="ftr" sz="quarter" idx="2"/>
          </p:nvPr>
        </p:nvSpPr>
        <p:spPr>
          <a:xfrm>
            <a:off x="0" y="9555624"/>
            <a:ext cx="2971801" cy="504365"/>
          </a:xfrm>
          <a:prstGeom prst="rect">
            <a:avLst/>
          </a:prstGeom>
        </p:spPr>
        <p:txBody>
          <a:bodyPr vert="horz" lIns="92336" tIns="46168" rIns="92336" bIns="46168" rtlCol="0" anchor="b"/>
          <a:lstStyle>
            <a:lvl1pPr algn="l">
              <a:defRPr sz="1200"/>
            </a:lvl1pPr>
          </a:lstStyle>
          <a:p>
            <a:endParaRPr lang="en-GB"/>
          </a:p>
        </p:txBody>
      </p:sp>
      <p:sp>
        <p:nvSpPr>
          <p:cNvPr id="5" name="Slide Number Placeholder 4"/>
          <p:cNvSpPr>
            <a:spLocks noGrp="1"/>
          </p:cNvSpPr>
          <p:nvPr>
            <p:ph type="sldNum" sz="quarter" idx="3"/>
          </p:nvPr>
        </p:nvSpPr>
        <p:spPr>
          <a:xfrm>
            <a:off x="3884602" y="9555624"/>
            <a:ext cx="2971801" cy="504365"/>
          </a:xfrm>
          <a:prstGeom prst="rect">
            <a:avLst/>
          </a:prstGeom>
        </p:spPr>
        <p:txBody>
          <a:bodyPr vert="horz" lIns="92336" tIns="46168" rIns="92336" bIns="46168" rtlCol="0" anchor="b"/>
          <a:lstStyle>
            <a:lvl1pPr algn="r">
              <a:defRPr sz="1200"/>
            </a:lvl1pPr>
          </a:lstStyle>
          <a:p>
            <a:fld id="{7926832C-CC0B-4DF0-AF98-1DEA286712AD}" type="slidenum">
              <a:rPr lang="en-GB" smtClean="0"/>
              <a:t>‹#›</a:t>
            </a:fld>
            <a:endParaRPr lang="en-GB"/>
          </a:p>
        </p:txBody>
      </p:sp>
    </p:spTree>
    <p:extLst>
      <p:ext uri="{BB962C8B-B14F-4D97-AF65-F5344CB8AC3E}">
        <p14:creationId xmlns:p14="http://schemas.microsoft.com/office/powerpoint/2010/main" val="345282124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1" cy="504746"/>
          </a:xfrm>
          <a:prstGeom prst="rect">
            <a:avLst/>
          </a:prstGeom>
        </p:spPr>
        <p:txBody>
          <a:bodyPr vert="horz" lIns="92336" tIns="46168" rIns="92336" bIns="46168" rtlCol="0"/>
          <a:lstStyle>
            <a:lvl1pPr algn="l">
              <a:defRPr sz="1200"/>
            </a:lvl1pPr>
          </a:lstStyle>
          <a:p>
            <a:endParaRPr lang="en-GB"/>
          </a:p>
        </p:txBody>
      </p:sp>
      <p:sp>
        <p:nvSpPr>
          <p:cNvPr id="3" name="Date Placeholder 2"/>
          <p:cNvSpPr>
            <a:spLocks noGrp="1"/>
          </p:cNvSpPr>
          <p:nvPr>
            <p:ph type="dt" idx="1"/>
          </p:nvPr>
        </p:nvSpPr>
        <p:spPr>
          <a:xfrm>
            <a:off x="3884613" y="0"/>
            <a:ext cx="2971801" cy="504746"/>
          </a:xfrm>
          <a:prstGeom prst="rect">
            <a:avLst/>
          </a:prstGeom>
        </p:spPr>
        <p:txBody>
          <a:bodyPr vert="horz" lIns="92336" tIns="46168" rIns="92336" bIns="46168" rtlCol="0"/>
          <a:lstStyle>
            <a:lvl1pPr algn="r">
              <a:defRPr sz="1200"/>
            </a:lvl1pPr>
          </a:lstStyle>
          <a:p>
            <a:endParaRPr lang="en-GB"/>
          </a:p>
        </p:txBody>
      </p:sp>
      <p:sp>
        <p:nvSpPr>
          <p:cNvPr id="4" name="Slide Image Placeholder 3"/>
          <p:cNvSpPr>
            <a:spLocks noGrp="1" noRot="1" noChangeAspect="1"/>
          </p:cNvSpPr>
          <p:nvPr>
            <p:ph type="sldImg" idx="2"/>
          </p:nvPr>
        </p:nvSpPr>
        <p:spPr>
          <a:xfrm>
            <a:off x="411163" y="1257300"/>
            <a:ext cx="6035675" cy="3395663"/>
          </a:xfrm>
          <a:prstGeom prst="rect">
            <a:avLst/>
          </a:prstGeom>
          <a:noFill/>
          <a:ln w="12700">
            <a:solidFill>
              <a:prstClr val="black"/>
            </a:solidFill>
          </a:ln>
        </p:spPr>
        <p:txBody>
          <a:bodyPr vert="horz" lIns="92336" tIns="46168" rIns="92336" bIns="46168" rtlCol="0" anchor="ctr"/>
          <a:lstStyle/>
          <a:p>
            <a:endParaRPr lang="en-GB"/>
          </a:p>
        </p:txBody>
      </p:sp>
      <p:sp>
        <p:nvSpPr>
          <p:cNvPr id="5" name="Notes Placeholder 4"/>
          <p:cNvSpPr>
            <a:spLocks noGrp="1"/>
          </p:cNvSpPr>
          <p:nvPr>
            <p:ph type="body" sz="quarter" idx="3"/>
          </p:nvPr>
        </p:nvSpPr>
        <p:spPr>
          <a:xfrm>
            <a:off x="685801" y="4841370"/>
            <a:ext cx="5486400" cy="3961120"/>
          </a:xfrm>
          <a:prstGeom prst="rect">
            <a:avLst/>
          </a:prstGeom>
        </p:spPr>
        <p:txBody>
          <a:bodyPr vert="horz" lIns="92336" tIns="46168" rIns="92336" bIns="461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55243"/>
            <a:ext cx="2971801" cy="504745"/>
          </a:xfrm>
          <a:prstGeom prst="rect">
            <a:avLst/>
          </a:prstGeom>
        </p:spPr>
        <p:txBody>
          <a:bodyPr vert="horz" lIns="92336" tIns="46168" rIns="92336" bIns="46168"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555243"/>
            <a:ext cx="2971801" cy="504745"/>
          </a:xfrm>
          <a:prstGeom prst="rect">
            <a:avLst/>
          </a:prstGeom>
        </p:spPr>
        <p:txBody>
          <a:bodyPr vert="horz" lIns="92336" tIns="46168" rIns="92336" bIns="46168" rtlCol="0" anchor="b"/>
          <a:lstStyle>
            <a:lvl1pPr algn="r">
              <a:defRPr sz="1200"/>
            </a:lvl1pPr>
          </a:lstStyle>
          <a:p>
            <a:fld id="{A4F4FE88-2621-4C95-BF1A-481E3A5B12CA}" type="slidenum">
              <a:rPr lang="en-GB" smtClean="0"/>
              <a:t>‹#›</a:t>
            </a:fld>
            <a:endParaRPr lang="en-GB"/>
          </a:p>
        </p:txBody>
      </p:sp>
    </p:spTree>
    <p:extLst>
      <p:ext uri="{BB962C8B-B14F-4D97-AF65-F5344CB8AC3E}">
        <p14:creationId xmlns:p14="http://schemas.microsoft.com/office/powerpoint/2010/main" val="79483691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w1rwRT229U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youtu.be/DV1hQSt2hS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intnotion.com/life/no-new-clothing-for-a-yea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u-HU" sz="1200" b="1" kern="1200" dirty="0" smtClean="0">
                <a:solidFill>
                  <a:schemeClr val="tx1"/>
                </a:solidFill>
                <a:effectLst/>
                <a:latin typeface="+mn-lt"/>
                <a:ea typeface="+mn-ea"/>
                <a:cs typeface="+mn-cs"/>
              </a:rPr>
              <a:t>1. </a:t>
            </a:r>
            <a:r>
              <a:rPr lang="nl-NL" sz="1200" b="1" kern="1200" dirty="0" smtClean="0">
                <a:solidFill>
                  <a:schemeClr val="tx1"/>
                </a:solidFill>
                <a:effectLst/>
                <a:latin typeface="+mn-lt"/>
                <a:ea typeface="+mn-ea"/>
                <a:cs typeface="+mn-cs"/>
              </a:rPr>
              <a:t>DIVATFÜGGŐSÉG</a:t>
            </a:r>
            <a:endParaRPr lang="hu-HU"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Téma: </a:t>
            </a:r>
            <a:r>
              <a:rPr lang="hu-HU" sz="1200" kern="1200" dirty="0" smtClean="0">
                <a:solidFill>
                  <a:schemeClr val="tx1"/>
                </a:solidFill>
                <a:effectLst/>
                <a:latin typeface="+mn-lt"/>
                <a:ea typeface="+mn-ea"/>
                <a:cs typeface="+mn-cs"/>
              </a:rPr>
              <a:t>a divat </a:t>
            </a:r>
          </a:p>
          <a:p>
            <a:r>
              <a:rPr lang="hu-HU" sz="1200" kern="1200" dirty="0" smtClean="0">
                <a:solidFill>
                  <a:schemeClr val="tx1"/>
                </a:solidFill>
                <a:effectLst/>
                <a:latin typeface="+mn-lt"/>
                <a:ea typeface="+mn-ea"/>
                <a:cs typeface="+mn-cs"/>
              </a:rPr>
              <a:t> </a:t>
            </a:r>
          </a:p>
          <a:p>
            <a:r>
              <a:rPr lang="hu-HU" sz="1200" b="1" kern="1200" dirty="0" smtClean="0">
                <a:solidFill>
                  <a:schemeClr val="tx1"/>
                </a:solidFill>
                <a:effectLst/>
                <a:latin typeface="+mn-lt"/>
                <a:ea typeface="+mn-ea"/>
                <a:cs typeface="+mn-cs"/>
              </a:rPr>
              <a:t>Cél:</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 tinédzserek érzékelik a divat hatásait. Nagyban befolyásolja mások megítélését.</a:t>
            </a:r>
          </a:p>
          <a:p>
            <a:r>
              <a:rPr lang="hu-HU" sz="1200" kern="1200" dirty="0" smtClean="0">
                <a:solidFill>
                  <a:schemeClr val="tx1"/>
                </a:solidFill>
                <a:effectLst/>
                <a:latin typeface="+mn-lt"/>
                <a:ea typeface="+mn-ea"/>
                <a:cs typeface="+mn-cs"/>
              </a:rPr>
              <a:t>- 	Fel kell ismernünk, hogy Isten a bensőnket nézi. </a:t>
            </a:r>
          </a:p>
          <a:p>
            <a:r>
              <a:rPr lang="hu-HU" sz="1200" kern="1200" dirty="0" smtClean="0">
                <a:solidFill>
                  <a:schemeClr val="tx1"/>
                </a:solidFill>
                <a:effectLst/>
                <a:latin typeface="+mn-lt"/>
                <a:ea typeface="+mn-ea"/>
                <a:cs typeface="+mn-cs"/>
              </a:rPr>
              <a:t>- 	Meg kell tanulnunk túllátni a külsőségeken és észrevenni a belső értékeket. </a:t>
            </a:r>
          </a:p>
          <a:p>
            <a:r>
              <a:rPr lang="hu-HU" sz="1200" kern="1200" dirty="0" smtClean="0">
                <a:solidFill>
                  <a:schemeClr val="tx1"/>
                </a:solidFill>
                <a:effectLst/>
                <a:latin typeface="+mn-lt"/>
                <a:ea typeface="+mn-ea"/>
                <a:cs typeface="+mn-cs"/>
              </a:rPr>
              <a:t>-	Tudatosítanunk kell, hogy igazságosan bánjunk környezetünkkel és a világ minden lakójával. </a:t>
            </a:r>
          </a:p>
          <a:p>
            <a:r>
              <a:rPr lang="hu-HU" sz="1200" b="1" u="none" strike="noStrike"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Háttér-információ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A divat nagyon fontos a tizenéves hölgyeknek. Akár gyalog, akár biciklivel járom a várost, mindig feltűnik egy dolog, ami a gyülekezetben is hasonló képet mutat. A tinik mind egyformán öltözködnek. Egyforma kabátot, egyforma cipőt, egyforma frizurát viselnek. Minden pontosan egyforma rajtuk! </a:t>
            </a:r>
          </a:p>
          <a:p>
            <a:r>
              <a:rPr lang="hu-HU" sz="1200" kern="1200" dirty="0" smtClean="0">
                <a:solidFill>
                  <a:schemeClr val="tx1"/>
                </a:solidFill>
                <a:effectLst/>
                <a:latin typeface="+mn-lt"/>
                <a:ea typeface="+mn-ea"/>
                <a:cs typeface="+mn-cs"/>
              </a:rPr>
              <a:t>A barátnők megbeszélik, mit vegyenek fel a barátnős összejövetelekre, hogy ne lógjanak ki a sorból. Aztán azt látom, hogy a lányom összes barátnője kis fekete ruhában van, harisnyanadrággal.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A tinik tartozni akarnak valahová! A divat az azonosulásról és a hovatartozásról szól. Melyik csoporthoz tartozom, vagy szeretnék tartozni? </a:t>
            </a:r>
          </a:p>
          <a:p>
            <a:r>
              <a:rPr lang="hu-HU" sz="1200" kern="1200" dirty="0" smtClean="0">
                <a:solidFill>
                  <a:schemeClr val="tx1"/>
                </a:solidFill>
                <a:effectLst/>
                <a:latin typeface="+mn-lt"/>
                <a:ea typeface="+mn-ea"/>
                <a:cs typeface="+mn-cs"/>
              </a:rPr>
              <a:t>A divat az önkifejezés egy módja. A tinédzserek általában nem akarnak különbözni másoktól. </a:t>
            </a:r>
          </a:p>
          <a:p>
            <a:r>
              <a:rPr lang="hu-HU" sz="1200" kern="1200" dirty="0" smtClean="0">
                <a:solidFill>
                  <a:schemeClr val="tx1"/>
                </a:solidFill>
                <a:effectLst/>
                <a:latin typeface="+mn-lt"/>
                <a:ea typeface="+mn-ea"/>
                <a:cs typeface="+mn-cs"/>
              </a:rPr>
              <a:t>A divatozással leplezhető a bizonytalanság. Legyünk tehát óvatosak, mert a divat kérdése kényes téma lehet. A hölgyek valódi érzéseik álcázására használhatják.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Legyünk óvatosak a szerényebb anyagi lehetőségekkel élő tinikkel, akik jelentéktelennek, vagy nevetségesnek érezhetik magukat ruházatuk miatt. Akár még provokálhat is némelyikük viselete!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Ma segítünk megérteni nekik, hogy Isten egészen más szemszögből tekint ránk. Ő átlát fedőrétegeinken és olyannak lát minket, amilyenek vagyunk: meztelennek.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Gondoljuk át, mennyire fontos számunkra a ruházat!</a:t>
            </a:r>
          </a:p>
          <a:p>
            <a:r>
              <a:rPr lang="hu-HU" sz="1200" kern="1200" dirty="0" smtClean="0">
                <a:solidFill>
                  <a:schemeClr val="tx1"/>
                </a:solidFill>
                <a:effectLst/>
                <a:latin typeface="+mn-lt"/>
                <a:ea typeface="+mn-ea"/>
                <a:cs typeface="+mn-cs"/>
              </a:rPr>
              <a:t>Milyennek látjuk a tini lányokat? Vajon a külső alapján ítélünk? Megdöbbent esetleg valaki megjelenése? Elcsábítanak a divatos holmik? Szeretünk ruhákat vásárolni? Vajon mindig szükségünk van a megvásárolt darabra?  Legyünk őszinték!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 </a:t>
            </a:r>
          </a:p>
          <a:p>
            <a:r>
              <a:rPr lang="hu-HU" sz="1200" b="1" kern="1200" dirty="0" smtClean="0">
                <a:solidFill>
                  <a:schemeClr val="tx1"/>
                </a:solidFill>
                <a:effectLst/>
                <a:latin typeface="+mn-lt"/>
                <a:ea typeface="+mn-ea"/>
                <a:cs typeface="+mn-cs"/>
              </a:rPr>
              <a:t>A terem dekorációja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Divatmárkák plakátjai. </a:t>
            </a:r>
          </a:p>
          <a:p>
            <a:r>
              <a:rPr lang="hu-HU" sz="1200" kern="1200" dirty="0" smtClean="0">
                <a:solidFill>
                  <a:schemeClr val="tx1"/>
                </a:solidFill>
                <a:effectLst/>
                <a:latin typeface="+mn-lt"/>
                <a:ea typeface="+mn-ea"/>
                <a:cs typeface="+mn-cs"/>
              </a:rPr>
              <a:t>Szerezzünk egy divatmagazint és a hirdetéseket használjuk fel a terem díszítésére!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F4FE88-2621-4C95-BF1A-481E3A5B12CA}" type="slidenum">
              <a:rPr lang="en-GB" smtClean="0"/>
              <a:t>1</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79092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Bemelegítés </a:t>
            </a:r>
            <a:endParaRPr lang="hu-HU" sz="1200" kern="1200" dirty="0" smtClean="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b="1" kern="1200" dirty="0" smtClean="0">
                <a:solidFill>
                  <a:schemeClr val="tx1"/>
                </a:solidFill>
                <a:effectLst/>
                <a:latin typeface="+mn-lt"/>
                <a:ea typeface="+mn-ea"/>
                <a:cs typeface="+mn-cs"/>
              </a:rPr>
              <a:t>Címkék, márkajelzések </a:t>
            </a:r>
            <a:r>
              <a:rPr lang="hu-HU" sz="1200" kern="1200" dirty="0" smtClean="0">
                <a:solidFill>
                  <a:schemeClr val="tx1"/>
                </a:solidFill>
                <a:effectLst/>
                <a:latin typeface="+mn-lt"/>
                <a:ea typeface="+mn-ea"/>
                <a:cs typeface="+mn-cs"/>
              </a:rPr>
              <a:t>4 perc</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Cél: A tinik felismerik, hogy akár akarják, akár nem, a divat őket is érinti.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Előkészületek: Függesszünk ki három, nagyméretű üres papírlapot a teremben!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Adjunk minden lánynak egy-egy színes filctollat! Készítsünk elő egy apró ajándékot!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Tevékenység: Három percetek van rá, hogy megnézzétek a saját és társaitok ruháinak címkéit és írjatok annyi márkanevet a papírlapokra, amennyit csak tudtok. Az a lány nyer, aki legtöbb márkanevet írta. (Mindegyik csak egyszer szerepelhet!)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Mondjuk ezt: Sok márkanevet látok. Kérdezzük meg a lányokat, hogy ragaszkodnak-e egyes márkákhoz, vagy sem! </a:t>
            </a:r>
            <a:r>
              <a:rPr lang="hu-HU" sz="1200" i="1" kern="1200" dirty="0" smtClean="0">
                <a:solidFill>
                  <a:schemeClr val="tx1"/>
                </a:solidFill>
                <a:effectLst/>
                <a:latin typeface="+mn-lt"/>
                <a:ea typeface="+mn-ea"/>
                <a:cs typeface="+mn-cs"/>
              </a:rPr>
              <a:t>(Hagyjunk időt a tiniknek a reagálásra!)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Akarva, akaratlanul mindnyájan a divat hatása alatt vagyunk. Mindnyájan szeretnénk beilleszkedni. Mindegy, hol vásárolsz ruhát, az egész öltözködési kultúrát Párizsból irányítják. Mi mindnyájan érintettek vagyunk a divat kérdésében! </a:t>
            </a:r>
          </a:p>
          <a:p>
            <a:r>
              <a:rPr lang="hu-HU" sz="1200" kern="1200" dirty="0" smtClean="0">
                <a:solidFill>
                  <a:schemeClr val="tx1"/>
                </a:solidFill>
                <a:effectLst/>
                <a:latin typeface="+mn-lt"/>
                <a:ea typeface="+mn-ea"/>
                <a:cs typeface="+mn-cs"/>
              </a:rPr>
              <a:t>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F4FE88-2621-4C95-BF1A-481E3A5B12CA}" type="slidenum">
              <a:rPr lang="en-GB" smtClean="0"/>
              <a:t>2</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609911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Nem a ruha teszi az embert? </a:t>
            </a:r>
            <a:r>
              <a:rPr lang="hu-HU" sz="1200" kern="1200" dirty="0" smtClean="0">
                <a:solidFill>
                  <a:schemeClr val="tx1"/>
                </a:solidFill>
                <a:effectLst/>
                <a:latin typeface="+mn-lt"/>
                <a:ea typeface="+mn-ea"/>
                <a:cs typeface="+mn-cs"/>
              </a:rPr>
              <a:t>5 perc</a:t>
            </a:r>
          </a:p>
          <a:p>
            <a:r>
              <a:rPr lang="hu-HU" sz="1200" b="1"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Előkészületek </a:t>
            </a:r>
          </a:p>
          <a:p>
            <a:r>
              <a:rPr lang="hu-HU" sz="1200" u="none" strike="noStrike"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Másoljunk a segédanyag képeiből!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Kérdezzük meg: </a:t>
            </a:r>
            <a:r>
              <a:rPr lang="hu-HU" sz="1200" kern="1200" dirty="0" smtClean="0">
                <a:solidFill>
                  <a:schemeClr val="tx1"/>
                </a:solidFill>
                <a:effectLst/>
                <a:latin typeface="+mn-lt"/>
                <a:ea typeface="+mn-ea"/>
                <a:cs typeface="+mn-cs"/>
              </a:rPr>
              <a:t>Szerintetek melyikük a gazdagabb?  </a:t>
            </a:r>
          </a:p>
          <a:p>
            <a:r>
              <a:rPr lang="hu-HU" sz="1200" kern="1200" dirty="0" smtClean="0">
                <a:solidFill>
                  <a:schemeClr val="tx1"/>
                </a:solidFill>
                <a:effectLst/>
                <a:latin typeface="+mn-lt"/>
                <a:ea typeface="+mn-ea"/>
                <a:cs typeface="+mn-cs"/>
              </a:rPr>
              <a:t>Melyiküknek adnátok kölcsön pénzt? </a:t>
            </a:r>
          </a:p>
          <a:p>
            <a:endParaRPr lang="en-GB" dirty="0"/>
          </a:p>
        </p:txBody>
      </p:sp>
      <p:sp>
        <p:nvSpPr>
          <p:cNvPr id="4" name="Slide Number Placeholder 3"/>
          <p:cNvSpPr>
            <a:spLocks noGrp="1"/>
          </p:cNvSpPr>
          <p:nvPr>
            <p:ph type="sldNum" sz="quarter" idx="10"/>
          </p:nvPr>
        </p:nvSpPr>
        <p:spPr/>
        <p:txBody>
          <a:bodyPr/>
          <a:lstStyle/>
          <a:p>
            <a:fld id="{A4F4FE88-2621-4C95-BF1A-481E3A5B12CA}" type="slidenum">
              <a:rPr lang="en-GB" smtClean="0"/>
              <a:t>3</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671571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i="1" kern="1200" dirty="0" smtClean="0">
                <a:solidFill>
                  <a:schemeClr val="tx1"/>
                </a:solidFill>
                <a:effectLst/>
                <a:latin typeface="+mn-lt"/>
                <a:ea typeface="+mn-ea"/>
                <a:cs typeface="+mn-cs"/>
              </a:rPr>
              <a:t>Mutassuk meg a csoportnak az egyiket a következő videók közül: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hlinkClick r:id="rId3"/>
              </a:rPr>
              <a:t>https://www.youtube.com/watch?v=w1rwRT229Uo</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hlinkClick r:id="rId4"/>
              </a:rPr>
              <a:t>https://youtu.be/DV1hQSt2hSE</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Milyen érzéseket váltott ki belőletek? </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Befejezés</a:t>
            </a:r>
            <a:r>
              <a:rPr lang="hu-HU" sz="1200" kern="1200" dirty="0" smtClean="0">
                <a:solidFill>
                  <a:schemeClr val="tx1"/>
                </a:solidFill>
                <a:effectLst/>
                <a:latin typeface="+mn-lt"/>
                <a:ea typeface="+mn-ea"/>
                <a:cs typeface="+mn-cs"/>
              </a:rPr>
              <a:t>: Igaz vajon, a közmondás, hogy nem a ruha teszi az embert? </a:t>
            </a:r>
          </a:p>
          <a:p>
            <a:r>
              <a:rPr lang="hu-HU" sz="1200" kern="1200" dirty="0" smtClean="0">
                <a:solidFill>
                  <a:schemeClr val="tx1"/>
                </a:solidFill>
                <a:effectLst/>
                <a:latin typeface="+mn-lt"/>
                <a:ea typeface="+mn-ea"/>
                <a:cs typeface="+mn-cs"/>
              </a:rPr>
              <a:t>Mindnyájan az öltözete alapján ítélünk meg másokat! </a:t>
            </a:r>
          </a:p>
          <a:p>
            <a:endParaRPr lang="en-GB" dirty="0"/>
          </a:p>
        </p:txBody>
      </p:sp>
      <p:sp>
        <p:nvSpPr>
          <p:cNvPr id="4" name="Slide Number Placeholder 3"/>
          <p:cNvSpPr>
            <a:spLocks noGrp="1"/>
          </p:cNvSpPr>
          <p:nvPr>
            <p:ph type="sldNum" sz="quarter" idx="10"/>
          </p:nvPr>
        </p:nvSpPr>
        <p:spPr/>
        <p:txBody>
          <a:bodyPr/>
          <a:lstStyle/>
          <a:p>
            <a:fld id="{A4F4FE88-2621-4C95-BF1A-481E3A5B12CA}" type="slidenum">
              <a:rPr lang="en-GB" smtClean="0"/>
              <a:t>4</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78437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Beszélgetés az öltözködésről </a:t>
            </a:r>
            <a:r>
              <a:rPr lang="hu-HU" sz="1200" kern="1200" dirty="0" smtClean="0">
                <a:solidFill>
                  <a:schemeClr val="tx1"/>
                </a:solidFill>
                <a:effectLst/>
                <a:latin typeface="+mn-lt"/>
                <a:ea typeface="+mn-ea"/>
                <a:cs typeface="+mn-cs"/>
              </a:rPr>
              <a:t>10 perc </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Alakítsunk kisebb, maximum 4 fős csoportokat! Osszuk szét a segítőket a csoportok között!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Készítsük oda a </a:t>
            </a:r>
            <a:r>
              <a:rPr lang="hu-HU" sz="1200" i="1" kern="1200" dirty="0" err="1" smtClean="0">
                <a:solidFill>
                  <a:schemeClr val="tx1"/>
                </a:solidFill>
                <a:effectLst/>
                <a:latin typeface="+mn-lt"/>
                <a:ea typeface="+mn-ea"/>
                <a:cs typeface="+mn-cs"/>
              </a:rPr>
              <a:t>nasit</a:t>
            </a:r>
            <a:r>
              <a:rPr lang="hu-HU" sz="1200" i="1" kern="1200" dirty="0" smtClean="0">
                <a:solidFill>
                  <a:schemeClr val="tx1"/>
                </a:solidFill>
                <a:effectLst/>
                <a:latin typeface="+mn-lt"/>
                <a:ea typeface="+mn-ea"/>
                <a:cs typeface="+mn-cs"/>
              </a:rPr>
              <a:t>! – Középen lyukas </a:t>
            </a:r>
            <a:r>
              <a:rPr lang="hu-HU" sz="1200" i="1" kern="1200" dirty="0" err="1" smtClean="0">
                <a:solidFill>
                  <a:schemeClr val="tx1"/>
                </a:solidFill>
                <a:effectLst/>
                <a:latin typeface="+mn-lt"/>
                <a:ea typeface="+mn-ea"/>
                <a:cs typeface="+mn-cs"/>
              </a:rPr>
              <a:t>alma-csipszet</a:t>
            </a:r>
            <a:r>
              <a:rPr lang="hu-HU" sz="1200" i="1" kern="1200" dirty="0" smtClean="0">
                <a:solidFill>
                  <a:schemeClr val="tx1"/>
                </a:solidFill>
                <a:effectLst/>
                <a:latin typeface="+mn-lt"/>
                <a:ea typeface="+mn-ea"/>
                <a:cs typeface="+mn-cs"/>
              </a:rPr>
              <a:t> ajánlanék. Aki válaszolt egy kérdésre, felfűzhet egy almaszirmot a nyakláncára. Ezzel bátorítjuk őket a válaszadásra.</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A kérdéseket kivetíthetjük, papírra nyomtathatjuk, vagy táblára írhatjuk.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A következő kérdéseket tegyük fel nekik: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1.	Miért fontos számodra a divat? </a:t>
            </a:r>
          </a:p>
          <a:p>
            <a:r>
              <a:rPr lang="hu-HU" sz="1200" kern="1200" dirty="0" smtClean="0">
                <a:solidFill>
                  <a:schemeClr val="tx1"/>
                </a:solidFill>
                <a:effectLst/>
                <a:latin typeface="+mn-lt"/>
                <a:ea typeface="+mn-ea"/>
                <a:cs typeface="+mn-cs"/>
              </a:rPr>
              <a:t>2.	Melyik a kedvenc márkád, és miért? </a:t>
            </a:r>
          </a:p>
          <a:p>
            <a:r>
              <a:rPr lang="hu-HU" sz="1200" kern="1200" dirty="0" smtClean="0">
                <a:solidFill>
                  <a:schemeClr val="tx1"/>
                </a:solidFill>
                <a:effectLst/>
                <a:latin typeface="+mn-lt"/>
                <a:ea typeface="+mn-ea"/>
                <a:cs typeface="+mn-cs"/>
              </a:rPr>
              <a:t>3.	Melyik a kedvenc ruhadarabod, és miért? </a:t>
            </a:r>
          </a:p>
          <a:p>
            <a:r>
              <a:rPr lang="hu-HU" sz="1200" kern="1200" dirty="0" smtClean="0">
                <a:solidFill>
                  <a:schemeClr val="tx1"/>
                </a:solidFill>
                <a:effectLst/>
                <a:latin typeface="+mn-lt"/>
                <a:ea typeface="+mn-ea"/>
                <a:cs typeface="+mn-cs"/>
              </a:rPr>
              <a:t>4.	Mit szeretnél kifejezni az öltözeteddel? </a:t>
            </a:r>
          </a:p>
          <a:p>
            <a:r>
              <a:rPr lang="hu-HU" sz="1200" kern="1200" dirty="0" smtClean="0">
                <a:solidFill>
                  <a:schemeClr val="tx1"/>
                </a:solidFill>
                <a:effectLst/>
                <a:latin typeface="+mn-lt"/>
                <a:ea typeface="+mn-ea"/>
                <a:cs typeface="+mn-cs"/>
              </a:rPr>
              <a:t>5.	Előfordul, hogy bizonytalan vagy? </a:t>
            </a:r>
          </a:p>
          <a:p>
            <a:r>
              <a:rPr lang="hu-HU" sz="1200" kern="1200" dirty="0" smtClean="0">
                <a:solidFill>
                  <a:schemeClr val="tx1"/>
                </a:solidFill>
                <a:effectLst/>
                <a:latin typeface="+mn-lt"/>
                <a:ea typeface="+mn-ea"/>
                <a:cs typeface="+mn-cs"/>
              </a:rPr>
              <a:t>6.	Érezted már úgy, hogy elítélnek az öltözeted miatt? </a:t>
            </a:r>
          </a:p>
          <a:p>
            <a:r>
              <a:rPr lang="hu-HU" sz="1200" kern="1200" dirty="0" smtClean="0">
                <a:solidFill>
                  <a:schemeClr val="tx1"/>
                </a:solidFill>
                <a:effectLst/>
                <a:latin typeface="+mn-lt"/>
                <a:ea typeface="+mn-ea"/>
                <a:cs typeface="+mn-cs"/>
              </a:rPr>
              <a:t>7.	Mit gondolsz, az emberek a ruházatod, vagy a különbözőséged alapján ítélnek? Vajon miért?  </a:t>
            </a:r>
          </a:p>
          <a:p>
            <a:r>
              <a:rPr lang="hu-HU" sz="1200" kern="1200" dirty="0" smtClean="0">
                <a:solidFill>
                  <a:schemeClr val="tx1"/>
                </a:solidFill>
                <a:effectLst/>
                <a:latin typeface="+mn-lt"/>
                <a:ea typeface="+mn-ea"/>
                <a:cs typeface="+mn-cs"/>
              </a:rPr>
              <a:t>8.	Hány pár cipőd van? </a:t>
            </a:r>
          </a:p>
          <a:p>
            <a:r>
              <a:rPr lang="hu-HU" sz="1200" kern="1200" dirty="0" smtClean="0">
                <a:solidFill>
                  <a:schemeClr val="tx1"/>
                </a:solidFill>
                <a:effectLst/>
                <a:latin typeface="+mn-lt"/>
                <a:ea typeface="+mn-ea"/>
                <a:cs typeface="+mn-cs"/>
              </a:rPr>
              <a:t>9. 	Hány farmerod van? </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Adjunk nekik időt a kérdés kiválasztására és megbeszélésére!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A 7. kérdés megbeszélésénél, ha van a lányok között olyan, aki nagyon szexi öltözéket visel, kérdezzük meg tőle, hogy tudatában van-e, mit „mond” a ruházata. Milyen képet mutat róla? Megkérdezhetjük tőle, hogy mi készteti az ilyen üzenet kifejezésére. Azért legyünk óvatosak! A lányok azonosulnak a ruházatukkal. Ha a ruhájukat megítéljük, őket ítéljük el!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Végezetül beszéljünk magunkról, a saját ruhatárunkról. Hány pár cipőnk van? Mennyi farmerunk? Mi magunk is válaszoljunk néhány kérdésre!   </a:t>
            </a:r>
            <a:endParaRPr lang="hu-H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F4FE88-2621-4C95-BF1A-481E3A5B12CA}" type="slidenum">
              <a:rPr lang="en-GB" smtClean="0"/>
              <a:t>5</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81356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Éva ruhája  </a:t>
            </a:r>
            <a:endParaRPr lang="hu-HU" sz="1200" kern="1200" dirty="0" smtClean="0">
              <a:solidFill>
                <a:schemeClr val="tx1"/>
              </a:solidFill>
              <a:effectLst/>
              <a:latin typeface="+mn-lt"/>
              <a:ea typeface="+mn-ea"/>
              <a:cs typeface="+mn-cs"/>
            </a:endParaRPr>
          </a:p>
          <a:p>
            <a:r>
              <a:rPr lang="hu-HU" sz="1200" u="none" strike="noStrike"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i="1" kern="1200" dirty="0" smtClean="0">
                <a:solidFill>
                  <a:schemeClr val="tx1"/>
                </a:solidFill>
                <a:effectLst/>
                <a:latin typeface="+mn-lt"/>
                <a:ea typeface="+mn-ea"/>
                <a:cs typeface="+mn-cs"/>
              </a:rPr>
              <a:t>Viseljünk fehér pólót! </a:t>
            </a:r>
            <a:endParaRPr lang="hu-HU" sz="1200" kern="1200" dirty="0" smtClean="0">
              <a:solidFill>
                <a:schemeClr val="tx1"/>
              </a:solidFill>
              <a:effectLst/>
              <a:latin typeface="+mn-lt"/>
              <a:ea typeface="+mn-ea"/>
              <a:cs typeface="+mn-cs"/>
            </a:endParaRPr>
          </a:p>
          <a:p>
            <a:r>
              <a:rPr lang="hu-HU" sz="1200" u="none" strike="noStrike"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Tudjátok, milyen ruhát viselt Éva az Édenkertben? </a:t>
            </a:r>
            <a:r>
              <a:rPr lang="hu-HU" sz="1200" i="1" kern="1200" dirty="0" smtClean="0">
                <a:solidFill>
                  <a:schemeClr val="tx1"/>
                </a:solidFill>
                <a:effectLst/>
                <a:latin typeface="+mn-lt"/>
                <a:ea typeface="+mn-ea"/>
                <a:cs typeface="+mn-cs"/>
              </a:rPr>
              <a:t>(Hallgassuk meg a tinik válaszait, erősítsük meg őket!)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Ádámot és Évát meztelennek teremtette Isten! Nem szégyellték magukat!  </a:t>
            </a:r>
          </a:p>
          <a:p>
            <a:r>
              <a:rPr lang="hu-HU" sz="1200" kern="1200" dirty="0" smtClean="0">
                <a:solidFill>
                  <a:schemeClr val="tx1"/>
                </a:solidFill>
                <a:effectLst/>
                <a:latin typeface="+mn-lt"/>
                <a:ea typeface="+mn-ea"/>
                <a:cs typeface="+mn-cs"/>
              </a:rPr>
              <a:t>Mikor kezdték befedni testüket? </a:t>
            </a:r>
            <a:r>
              <a:rPr lang="hu-HU" sz="1200" i="1" kern="1200" dirty="0" smtClean="0">
                <a:solidFill>
                  <a:schemeClr val="tx1"/>
                </a:solidFill>
                <a:effectLst/>
                <a:latin typeface="+mn-lt"/>
                <a:ea typeface="+mn-ea"/>
                <a:cs typeface="+mn-cs"/>
              </a:rPr>
              <a:t>(Hagyjuk a tiniket válaszolni!)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Úgy van! Amikor bűnt követtek el. Először falevelekkel próbálták befedni magukat, majd állati bőrből-szőrből készült ruhát kaptak.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Ádám és Éva eleinte meztelenek voltak! Majd megpróbálták betakargatni magukat, de Isten átlátott a faleveleken és a szívükbe tekintett.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Lenne még mit beszélgetni a ruházkodásról, de most egy nagyon fontos dolgot szeretnék felidézni róla: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Olvassuk el:  </a:t>
            </a:r>
          </a:p>
          <a:p>
            <a:r>
              <a:rPr lang="hu-HU" sz="1200" kern="1200" dirty="0" smtClean="0">
                <a:solidFill>
                  <a:schemeClr val="tx1"/>
                </a:solidFill>
                <a:effectLst/>
                <a:latin typeface="+mn-lt"/>
                <a:ea typeface="+mn-ea"/>
                <a:cs typeface="+mn-cs"/>
              </a:rPr>
              <a:t> </a:t>
            </a:r>
          </a:p>
          <a:p>
            <a:r>
              <a:rPr lang="hu-HU" sz="1200" kern="1200" dirty="0" err="1" smtClean="0">
                <a:solidFill>
                  <a:schemeClr val="tx1"/>
                </a:solidFill>
                <a:effectLst/>
                <a:latin typeface="+mn-lt"/>
                <a:ea typeface="+mn-ea"/>
                <a:cs typeface="+mn-cs"/>
              </a:rPr>
              <a:t>Efézusi</a:t>
            </a:r>
            <a:r>
              <a:rPr lang="hu-HU" sz="1200" kern="1200" dirty="0" smtClean="0">
                <a:solidFill>
                  <a:schemeClr val="tx1"/>
                </a:solidFill>
                <a:effectLst/>
                <a:latin typeface="+mn-lt"/>
                <a:ea typeface="+mn-ea"/>
                <a:cs typeface="+mn-cs"/>
              </a:rPr>
              <a:t> levél 4:21-32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A 21-24 igeversekben Pál apostol arról ír, hogy ha kereszténnyé válsz, ha hiszel Jézus Krisztusban, akkor öltözéket váltasz. Új ruházatot kapsz! Az új önmagadat kell felöltöznöd! De hogyan is néz ki az új önmagunk?  </a:t>
            </a:r>
          </a:p>
          <a:p>
            <a:r>
              <a:rPr lang="hu-HU" sz="1200" i="1" kern="1200" dirty="0" smtClean="0">
                <a:solidFill>
                  <a:schemeClr val="tx1"/>
                </a:solidFill>
                <a:effectLst/>
                <a:latin typeface="+mn-lt"/>
                <a:ea typeface="+mn-ea"/>
                <a:cs typeface="+mn-cs"/>
              </a:rPr>
              <a:t>Engedjük, hogy a tinik feleljenek! Köszönjük meg a válaszokat! Ismételjük el, vagy írjuk körül, amit mondtak!</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 25-32 igeversekben Pál a következőket mondja:  </a:t>
            </a:r>
          </a:p>
          <a:p>
            <a:r>
              <a:rPr lang="hu-HU" sz="1200" kern="1200" dirty="0" smtClean="0">
                <a:solidFill>
                  <a:schemeClr val="tx1"/>
                </a:solidFill>
                <a:effectLst/>
                <a:latin typeface="+mn-lt"/>
                <a:ea typeface="+mn-ea"/>
                <a:cs typeface="+mn-cs"/>
              </a:rPr>
              <a:t>Isten mélyebbre lát a ruházatnál, Ő nem botránkozik meg egy csúnya póló, vagy egy csábító ruha miatt.  </a:t>
            </a:r>
          </a:p>
          <a:p>
            <a:r>
              <a:rPr lang="hu-HU" sz="1200" kern="1200" dirty="0" smtClean="0">
                <a:solidFill>
                  <a:schemeClr val="tx1"/>
                </a:solidFill>
                <a:effectLst/>
                <a:latin typeface="+mn-lt"/>
                <a:ea typeface="+mn-ea"/>
                <a:cs typeface="+mn-cs"/>
              </a:rPr>
              <a:t>Ő téged lát! Olyannak lát, amilyen vagy, és úgy szeret téged!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Jézus által megváltozhatunk! </a:t>
            </a:r>
          </a:p>
          <a:p>
            <a:r>
              <a:rPr lang="hu-HU" sz="1200" kern="1200" dirty="0" smtClean="0">
                <a:solidFill>
                  <a:schemeClr val="tx1"/>
                </a:solidFill>
                <a:effectLst/>
                <a:latin typeface="+mn-lt"/>
                <a:ea typeface="+mn-ea"/>
                <a:cs typeface="+mn-cs"/>
              </a:rPr>
              <a:t>Megváltozhatunk! Levehetjük a fekete pólót és felvehetjük a fehéret! </a:t>
            </a:r>
          </a:p>
          <a:p>
            <a:r>
              <a:rPr lang="hu-HU" sz="1200" kern="1200" dirty="0" smtClean="0">
                <a:solidFill>
                  <a:schemeClr val="tx1"/>
                </a:solidFill>
                <a:effectLst/>
                <a:latin typeface="+mn-lt"/>
                <a:ea typeface="+mn-ea"/>
                <a:cs typeface="+mn-cs"/>
              </a:rPr>
              <a:t>Megváltozhatunk! </a:t>
            </a:r>
          </a:p>
          <a:p>
            <a:r>
              <a:rPr lang="hu-HU" sz="1200" kern="1200" dirty="0" smtClean="0">
                <a:solidFill>
                  <a:schemeClr val="tx1"/>
                </a:solidFill>
                <a:effectLst/>
                <a:latin typeface="+mn-lt"/>
                <a:ea typeface="+mn-ea"/>
                <a:cs typeface="+mn-cs"/>
              </a:rPr>
              <a:t>Ha tudatában vagyunk Isten szeretetének, az olyan, mintha más, új ruházatot vennénk fel.</a:t>
            </a:r>
          </a:p>
          <a:p>
            <a:r>
              <a:rPr lang="hu-HU" sz="1200" kern="1200" dirty="0" smtClean="0">
                <a:solidFill>
                  <a:schemeClr val="tx1"/>
                </a:solidFill>
                <a:effectLst/>
                <a:latin typeface="+mn-lt"/>
                <a:ea typeface="+mn-ea"/>
                <a:cs typeface="+mn-cs"/>
              </a:rPr>
              <a:t>Szeretnéd elfogadni ezt az új öltözéket? </a:t>
            </a:r>
            <a:endParaRPr lang="en-GB" dirty="0"/>
          </a:p>
        </p:txBody>
      </p:sp>
      <p:sp>
        <p:nvSpPr>
          <p:cNvPr id="4" name="Slide Number Placeholder 3"/>
          <p:cNvSpPr>
            <a:spLocks noGrp="1"/>
          </p:cNvSpPr>
          <p:nvPr>
            <p:ph type="sldNum" sz="quarter" idx="10"/>
          </p:nvPr>
        </p:nvSpPr>
        <p:spPr/>
        <p:txBody>
          <a:bodyPr/>
          <a:lstStyle/>
          <a:p>
            <a:fld id="{A4F4FE88-2621-4C95-BF1A-481E3A5B12CA}" type="slidenum">
              <a:rPr lang="en-GB" smtClean="0"/>
              <a:t>6</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2316564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0"/>
              </a:spcAft>
            </a:pPr>
            <a:r>
              <a:rPr lang="hu-HU" sz="1600" b="1" u="sng" dirty="0" smtClean="0">
                <a:effectLst/>
                <a:latin typeface="Calibri" panose="020F0502020204030204" pitchFamily="34" charset="0"/>
                <a:ea typeface="Calibri" panose="020F0502020204030204" pitchFamily="34" charset="0"/>
                <a:cs typeface="Tahoma" panose="020B0604030504040204" pitchFamily="34" charset="0"/>
              </a:rPr>
              <a:t>Bejegyzés a naplóba: az Isteni divat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b="1"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Mindenki írja be naplójába: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Milyen az új önmagad?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Mi változik, ha felöltöd új „önmagad”?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Mennyiben változtál belsőleg, miből adtál le, amióta Jézus követése mellett döntöttél?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Szeretnéd ösztönözni magad?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Nos, a valódi kihívás: A következő évben ne vásárolj új ruhát addig, míg ki nem növöd a régieket!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Miért?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A divatipar miatt:</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i="1" dirty="0" smtClean="0">
                <a:effectLst/>
                <a:latin typeface="Calibri" panose="020F0502020204030204" pitchFamily="34" charset="0"/>
                <a:ea typeface="Calibri" panose="020F0502020204030204" pitchFamily="34" charset="0"/>
                <a:cs typeface="Tahoma" panose="020B0604030504040204" pitchFamily="34" charset="0"/>
              </a:rPr>
              <a:t>Az idézetek innen: </a:t>
            </a:r>
            <a:r>
              <a:rPr lang="hu-HU" sz="1600" i="1" dirty="0" smtClean="0">
                <a:solidFill>
                  <a:srgbClr val="0563C1"/>
                </a:solidFill>
                <a:effectLst/>
                <a:latin typeface="Calibri" panose="020F0502020204030204" pitchFamily="34" charset="0"/>
                <a:ea typeface="Calibri" panose="020F0502020204030204" pitchFamily="34" charset="0"/>
                <a:cs typeface="Tahoma" panose="020B0604030504040204" pitchFamily="34" charset="0"/>
                <a:hlinkClick r:id="rId3"/>
              </a:rPr>
              <a:t>http://www.mintnotion.com/life/no-new-clothing-for-a-year</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i="1"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1	A divatipar a második legnagyobb környezetszennyező ágazat (közvetlenül az olajipar után). Feléli a víztartalékokat (második a mezőgazdaság után).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2. 	Használt ruháinknak csupán 10%-ánt adományozzuk jótékony célra.</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Valóban jó szándékkal visszük megunt ruháinkat az adományboltokba, de azoknak csak nagyon kis hányadát értékesítik. A maradék szeméttelepekre kerül, vagy bedobozolva olyan országokba, mint például Haiti, ahol tönkreteszik ezzel a helyi ipart.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3. 	Minden hatodik ember a globális divatiparban dolgozik. </a:t>
            </a:r>
            <a:r>
              <a:rPr lang="hu-HU" sz="1800" b="1" dirty="0" smtClean="0">
                <a:solidFill>
                  <a:srgbClr val="FF9393"/>
                </a:solidFill>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 munkások többsége nő. Napi 3 dollárnál kevesebbet keresnek.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4. 	250,000 indiai gyapottermesztő követett el öngyilkosságot az elmúlt 15 évben.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A gyorsan változó divatra és a belvárosi divatüzletekre gondolva általában tudjuk, hogy portékájuk valószínűleg verejtékes munkával készült. Az alapanyagok eredetére azonban nem gondolunk.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err="1" smtClean="0">
                <a:effectLst/>
                <a:latin typeface="Calibri" panose="020F0502020204030204" pitchFamily="34" charset="0"/>
                <a:ea typeface="Calibri" panose="020F0502020204030204" pitchFamily="34" charset="0"/>
                <a:cs typeface="Tahoma" panose="020B0604030504040204" pitchFamily="34" charset="0"/>
              </a:rPr>
              <a:t>Punjab</a:t>
            </a:r>
            <a:r>
              <a:rPr lang="hu-HU" sz="1600" dirty="0" smtClean="0">
                <a:effectLst/>
                <a:latin typeface="Calibri" panose="020F0502020204030204" pitchFamily="34" charset="0"/>
                <a:ea typeface="Calibri" panose="020F0502020204030204" pitchFamily="34" charset="0"/>
                <a:cs typeface="Tahoma" panose="020B0604030504040204" pitchFamily="34" charset="0"/>
              </a:rPr>
              <a:t> India legnagyobb növényvédőszer-felhasználója, ahol jelentős mértékben megnövekedett a rákos megbetegedése, a mentális betegségek és a születési rendellenességek száma.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Sok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Punjabi</a:t>
            </a:r>
            <a:r>
              <a:rPr lang="hu-HU" sz="1600" dirty="0" smtClean="0">
                <a:effectLst/>
                <a:latin typeface="Calibri" panose="020F0502020204030204" pitchFamily="34" charset="0"/>
                <a:ea typeface="Calibri" panose="020F0502020204030204" pitchFamily="34" charset="0"/>
                <a:cs typeface="Tahoma" panose="020B0604030504040204" pitchFamily="34" charset="0"/>
              </a:rPr>
              <a:t> gazdálkodó nagy adósságokba keveredett a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Monsanto-tól</a:t>
            </a:r>
            <a:r>
              <a:rPr lang="hu-HU" sz="1600" dirty="0" smtClean="0">
                <a:effectLst/>
                <a:latin typeface="Calibri" panose="020F0502020204030204" pitchFamily="34" charset="0"/>
                <a:ea typeface="Calibri" panose="020F0502020204030204" pitchFamily="34" charset="0"/>
                <a:cs typeface="Tahoma" panose="020B0604030504040204" pitchFamily="34" charset="0"/>
              </a:rPr>
              <a:t> vásárolt genetikailag módosított vetőmagok beszerzése miatt. Részben ez is hozzájárult az öngyilkosságok számának emelkedéséhez.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5. 	A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High</a:t>
            </a: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street</a:t>
            </a:r>
            <a:r>
              <a:rPr lang="hu-HU" sz="1600" dirty="0" smtClean="0">
                <a:effectLst/>
                <a:latin typeface="Calibri" panose="020F0502020204030204" pitchFamily="34" charset="0"/>
                <a:ea typeface="Calibri" panose="020F0502020204030204" pitchFamily="34" charset="0"/>
                <a:cs typeface="Tahoma" panose="020B0604030504040204" pitchFamily="34" charset="0"/>
              </a:rPr>
              <a:t> divatmárkáknak, mint például a H&amp;M, a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Forever</a:t>
            </a:r>
            <a:r>
              <a:rPr lang="hu-HU" sz="1600" dirty="0" smtClean="0">
                <a:effectLst/>
                <a:latin typeface="Calibri" panose="020F0502020204030204" pitchFamily="34" charset="0"/>
                <a:ea typeface="Calibri" panose="020F0502020204030204" pitchFamily="34" charset="0"/>
                <a:cs typeface="Tahoma" panose="020B0604030504040204" pitchFamily="34" charset="0"/>
              </a:rPr>
              <a:t> 21 és a </a:t>
            </a:r>
            <a:r>
              <a:rPr lang="hu-HU" sz="1600" dirty="0" err="1" smtClean="0">
                <a:effectLst/>
                <a:latin typeface="Calibri" panose="020F0502020204030204" pitchFamily="34" charset="0"/>
                <a:ea typeface="Calibri" panose="020F0502020204030204" pitchFamily="34" charset="0"/>
                <a:cs typeface="Tahoma" panose="020B0604030504040204" pitchFamily="34" charset="0"/>
              </a:rPr>
              <a:t>Gap</a:t>
            </a:r>
            <a:r>
              <a:rPr lang="hu-HU" sz="1600" dirty="0" smtClean="0">
                <a:effectLst/>
                <a:latin typeface="Calibri" panose="020F0502020204030204" pitchFamily="34" charset="0"/>
                <a:ea typeface="Calibri" panose="020F0502020204030204" pitchFamily="34" charset="0"/>
                <a:cs typeface="Tahoma" panose="020B0604030504040204" pitchFamily="34" charset="0"/>
              </a:rPr>
              <a:t> nincsen saját gyáruk.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A munkafeltételek nagyrészt azoktól a gyáraktól függnek, akikkel ezek a nagy divatmárkák szerződést kötnek.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Mivel a márkáknak versenyképesnek kell maradniuk, a gyárak tulajdonosai kétségbeesetten küzdenek a megbízatásért, ezért egyre olcsóbban adják termékeiket. Mindezt a munkások bérének csökkentésével tudják elérni.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A kambodzsai munkások nemrégiben az utcára vonultak tüntetni, de a kormány lőfegyverekkel vetett véget a megmozdulásnak. Számtalan munkást megöltek, akik csupán a megélhetésüket biztosító fizetésért emeltek szót.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Fogadok, hogy a 20 dolláros virágmintás ruha már nem tűnik annyira vonzónak!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hu-HU" sz="1600" dirty="0" smtClean="0">
                <a:effectLst/>
                <a:latin typeface="Calibri" panose="020F0502020204030204" pitchFamily="34" charset="0"/>
                <a:ea typeface="Calibri" panose="020F0502020204030204" pitchFamily="34" charset="0"/>
                <a:cs typeface="Tahoma" panose="020B0604030504040204" pitchFamily="34" charset="0"/>
              </a:rPr>
              <a:t> </a:t>
            </a:r>
            <a:endParaRPr lang="hu-HU" sz="14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hu-HU" sz="1600" dirty="0" smtClean="0">
                <a:effectLst/>
                <a:latin typeface="Calibri" panose="020F0502020204030204" pitchFamily="34" charset="0"/>
                <a:ea typeface="Calibri" panose="020F0502020204030204" pitchFamily="34" charset="0"/>
                <a:cs typeface="Tahoma" panose="020B0604030504040204" pitchFamily="34" charset="0"/>
              </a:rPr>
              <a:t>És mi a helyzet a „semmi új ruhát!”- elhatározással?</a:t>
            </a:r>
            <a:endParaRPr lang="en-GB" dirty="0"/>
          </a:p>
        </p:txBody>
      </p:sp>
      <p:sp>
        <p:nvSpPr>
          <p:cNvPr id="4" name="Slide Number Placeholder 3"/>
          <p:cNvSpPr>
            <a:spLocks noGrp="1"/>
          </p:cNvSpPr>
          <p:nvPr>
            <p:ph type="sldNum" sz="quarter" idx="10"/>
          </p:nvPr>
        </p:nvSpPr>
        <p:spPr/>
        <p:txBody>
          <a:bodyPr/>
          <a:lstStyle/>
          <a:p>
            <a:fld id="{A4F4FE88-2621-4C95-BF1A-481E3A5B12CA}" type="slidenum">
              <a:rPr lang="en-GB" smtClean="0"/>
              <a:t>7</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1386688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sz="1200" b="1" kern="1200" dirty="0" smtClean="0">
                <a:solidFill>
                  <a:schemeClr val="tx1"/>
                </a:solidFill>
                <a:effectLst/>
                <a:latin typeface="+mn-lt"/>
                <a:ea typeface="+mn-ea"/>
                <a:cs typeface="+mn-cs"/>
              </a:rPr>
              <a:t>A „vállfa” ima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Adjunk mindegyik lány kezébe egy vállfát, egy darab papírt és egy tollat!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Kérjük meg őket, hogy írják a papír egyik oldalára, mit köszönhetnek a mai foglalkozásnak a divattal kapcsolatban</a:t>
            </a:r>
            <a:r>
              <a:rPr lang="hu-HU" sz="1200" i="1" kern="1200" dirty="0" smtClean="0">
                <a:solidFill>
                  <a:schemeClr val="tx1"/>
                </a:solidFill>
                <a:effectLst/>
                <a:latin typeface="+mn-lt"/>
                <a:ea typeface="+mn-ea"/>
                <a:cs typeface="+mn-cs"/>
              </a:rPr>
              <a:t>.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A másik oldalra pedig azt írják, miben kérnek segítséget Istentől a divattal kapcsolatban. </a:t>
            </a: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Ezután erősítsék papírlapjukat a vállfájukra!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i="1" kern="1200" dirty="0" smtClean="0">
                <a:solidFill>
                  <a:schemeClr val="tx1"/>
                </a:solidFill>
                <a:effectLst/>
                <a:latin typeface="+mn-lt"/>
                <a:ea typeface="+mn-ea"/>
                <a:cs typeface="+mn-cs"/>
              </a:rPr>
              <a:t>Majd imádkozzunk:  </a:t>
            </a:r>
            <a:endParaRPr lang="hu-HU" sz="1200" kern="1200" dirty="0" smtClean="0">
              <a:solidFill>
                <a:schemeClr val="tx1"/>
              </a:solidFill>
              <a:effectLst/>
              <a:latin typeface="+mn-lt"/>
              <a:ea typeface="+mn-ea"/>
              <a:cs typeface="+mn-cs"/>
            </a:endParaRP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Drága Uram! </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Köszönöm a vállfákat!</a:t>
            </a:r>
          </a:p>
          <a:p>
            <a:r>
              <a:rPr lang="hu-HU" sz="1200" kern="1200" dirty="0" smtClean="0">
                <a:solidFill>
                  <a:schemeClr val="tx1"/>
                </a:solidFill>
                <a:effectLst/>
                <a:latin typeface="+mn-lt"/>
                <a:ea typeface="+mn-ea"/>
                <a:cs typeface="+mn-cs"/>
              </a:rPr>
              <a:t>Így rendezetten tarthatom a ruháimat. Kérlek, az életemet is Te tartsd rendben! </a:t>
            </a:r>
          </a:p>
          <a:p>
            <a:r>
              <a:rPr lang="hu-HU" sz="1200" kern="1200" dirty="0" smtClean="0">
                <a:solidFill>
                  <a:schemeClr val="tx1"/>
                </a:solidFill>
                <a:effectLst/>
                <a:latin typeface="+mn-lt"/>
                <a:ea typeface="+mn-ea"/>
                <a:cs typeface="+mn-cs"/>
              </a:rPr>
              <a:t>A holmim így nem gyűrődik össze. Kérlek engem is őrizz meg a gyűrődésektől. </a:t>
            </a:r>
          </a:p>
          <a:p>
            <a:r>
              <a:rPr lang="hu-HU" sz="1200" kern="1200" dirty="0" smtClean="0">
                <a:solidFill>
                  <a:schemeClr val="tx1"/>
                </a:solidFill>
                <a:effectLst/>
                <a:latin typeface="+mn-lt"/>
                <a:ea typeface="+mn-ea"/>
                <a:cs typeface="+mn-cs"/>
              </a:rPr>
              <a:t>Persze, ha a szekrényem megtelik, a ruhák újra összegyűrődnek.  </a:t>
            </a:r>
          </a:p>
          <a:p>
            <a:r>
              <a:rPr lang="hu-HU" sz="1200" kern="1200" dirty="0" smtClean="0">
                <a:solidFill>
                  <a:schemeClr val="tx1"/>
                </a:solidFill>
                <a:effectLst/>
                <a:latin typeface="+mn-lt"/>
                <a:ea typeface="+mn-ea"/>
                <a:cs typeface="+mn-cs"/>
              </a:rPr>
              <a:t>Taníts meg, kérlek, hogy helyet adjak az éltemben Neked és másoknak is.   </a:t>
            </a:r>
          </a:p>
          <a:p>
            <a:r>
              <a:rPr lang="hu-HU" sz="1200" kern="1200" dirty="0" smtClean="0">
                <a:solidFill>
                  <a:schemeClr val="tx1"/>
                </a:solidFill>
                <a:effectLst/>
                <a:latin typeface="+mn-lt"/>
                <a:ea typeface="+mn-ea"/>
                <a:cs typeface="+mn-cs"/>
              </a:rPr>
              <a:t>A ruhát kivasaljuk, mielőtt a vállfára tesszük.</a:t>
            </a:r>
          </a:p>
          <a:p>
            <a:r>
              <a:rPr lang="hu-HU" sz="1200" kern="1200" dirty="0" smtClean="0">
                <a:solidFill>
                  <a:schemeClr val="tx1"/>
                </a:solidFill>
                <a:effectLst/>
                <a:latin typeface="+mn-lt"/>
                <a:ea typeface="+mn-ea"/>
                <a:cs typeface="+mn-cs"/>
              </a:rPr>
              <a:t>Nekem is kisimításra van szükségem. Te egyengesd el az életem gyűrődéseit. </a:t>
            </a:r>
          </a:p>
          <a:p>
            <a:r>
              <a:rPr lang="hu-HU" sz="1200" kern="1200" dirty="0" smtClean="0">
                <a:solidFill>
                  <a:schemeClr val="tx1"/>
                </a:solidFill>
                <a:effectLst/>
                <a:latin typeface="+mn-lt"/>
                <a:ea typeface="+mn-ea"/>
                <a:cs typeface="+mn-cs"/>
              </a:rPr>
              <a:t>Vasalás előtt azonban ki is mossuk a ruhákat. Moss meg engem Uram!  Tudom, Te átlátsz ruházatomon és olyannak látsz, amilyen vagyok.   </a:t>
            </a:r>
          </a:p>
          <a:p>
            <a:r>
              <a:rPr lang="hu-HU" sz="1200" kern="1200" dirty="0" smtClean="0">
                <a:solidFill>
                  <a:schemeClr val="tx1"/>
                </a:solidFill>
                <a:effectLst/>
                <a:latin typeface="+mn-lt"/>
                <a:ea typeface="+mn-ea"/>
                <a:cs typeface="+mn-cs"/>
              </a:rPr>
              <a:t>A ruhákat varrónő készíti. Tudom, Uram, hogy Te alkottál engem!  Köszönöm, hogy lehetőséget adtál rá, hogy öltözködésemmel is kifejezzem magam.  </a:t>
            </a:r>
          </a:p>
          <a:p>
            <a:r>
              <a:rPr lang="hu-HU" sz="1200" kern="1200" dirty="0" smtClean="0">
                <a:solidFill>
                  <a:schemeClr val="tx1"/>
                </a:solidFill>
                <a:effectLst/>
                <a:latin typeface="+mn-lt"/>
                <a:ea typeface="+mn-ea"/>
                <a:cs typeface="+mn-cs"/>
              </a:rPr>
              <a:t>Köszönöm, hogy nem bűn takarosan kinézni.  </a:t>
            </a:r>
          </a:p>
          <a:p>
            <a:r>
              <a:rPr lang="hu-HU" sz="1200" kern="1200" dirty="0" smtClean="0">
                <a:solidFill>
                  <a:schemeClr val="tx1"/>
                </a:solidFill>
                <a:effectLst/>
                <a:latin typeface="+mn-lt"/>
                <a:ea typeface="+mn-ea"/>
                <a:cs typeface="+mn-cs"/>
              </a:rPr>
              <a:t>A ruhaneműket meg kell vásárolni. </a:t>
            </a:r>
          </a:p>
          <a:p>
            <a:r>
              <a:rPr lang="hu-HU" sz="1200" kern="1200" dirty="0" smtClean="0">
                <a:solidFill>
                  <a:schemeClr val="tx1"/>
                </a:solidFill>
                <a:effectLst/>
                <a:latin typeface="+mn-lt"/>
                <a:ea typeface="+mn-ea"/>
                <a:cs typeface="+mn-cs"/>
              </a:rPr>
              <a:t>Add, hogy átérezzem, engem Krisztus véréért vásároltál meg.</a:t>
            </a:r>
          </a:p>
          <a:p>
            <a:r>
              <a:rPr lang="hu-HU" sz="1200" kern="1200" dirty="0" smtClean="0">
                <a:solidFill>
                  <a:schemeClr val="tx1"/>
                </a:solidFill>
                <a:effectLst/>
                <a:latin typeface="+mn-lt"/>
                <a:ea typeface="+mn-ea"/>
                <a:cs typeface="+mn-cs"/>
              </a:rPr>
              <a:t>A ruhadarabok a gyártójuk címkéjét viselik. Az én címkémen Isten neve áll.  </a:t>
            </a:r>
          </a:p>
          <a:p>
            <a:r>
              <a:rPr lang="hu-HU" sz="1200" kern="1200" dirty="0" smtClean="0">
                <a:solidFill>
                  <a:schemeClr val="tx1"/>
                </a:solidFill>
                <a:effectLst/>
                <a:latin typeface="+mn-lt"/>
                <a:ea typeface="+mn-ea"/>
                <a:cs typeface="+mn-cs"/>
              </a:rPr>
              <a:t>Ezért ne engedd elfelednem, hogy nagyon is felelős vagyok a környezetért és másokért.  </a:t>
            </a:r>
          </a:p>
          <a:p>
            <a:r>
              <a:rPr lang="hu-HU" sz="1200" kern="1200" dirty="0" smtClean="0">
                <a:solidFill>
                  <a:schemeClr val="tx1"/>
                </a:solidFill>
                <a:effectLst/>
                <a:latin typeface="+mn-lt"/>
                <a:ea typeface="+mn-ea"/>
                <a:cs typeface="+mn-cs"/>
              </a:rPr>
              <a:t>Felelős vagyok azért, hogy mit vásárolok, és hogy hol. Azt szeretném, ha mindenki jól élne. </a:t>
            </a:r>
          </a:p>
          <a:p>
            <a:r>
              <a:rPr lang="hu-HU" sz="1200" kern="1200" dirty="0" smtClean="0">
                <a:solidFill>
                  <a:schemeClr val="tx1"/>
                </a:solidFill>
                <a:effectLst/>
                <a:latin typeface="+mn-lt"/>
                <a:ea typeface="+mn-ea"/>
                <a:cs typeface="+mn-cs"/>
              </a:rPr>
              <a:t>Ezért segíts, kérlek, hogy tudatában legyek, mire van szükségem, s így megmutathassam új énem. Az én új márkám Isten védjegye lesz. </a:t>
            </a:r>
          </a:p>
          <a:p>
            <a:r>
              <a:rPr lang="hu-HU" sz="1200" kern="1200" dirty="0" smtClean="0">
                <a:solidFill>
                  <a:schemeClr val="tx1"/>
                </a:solidFill>
                <a:effectLst/>
                <a:latin typeface="+mn-lt"/>
                <a:ea typeface="+mn-ea"/>
                <a:cs typeface="+mn-cs"/>
              </a:rPr>
              <a:t>Köszönöm, hogy méltónak tartsz </a:t>
            </a:r>
            <a:r>
              <a:rPr lang="hu-HU" sz="1200" kern="1200" dirty="0" smtClean="0">
                <a:solidFill>
                  <a:schemeClr val="tx1"/>
                </a:solidFill>
                <a:effectLst/>
                <a:latin typeface="+mn-lt"/>
                <a:ea typeface="+mn-ea"/>
                <a:cs typeface="+mn-cs"/>
              </a:rPr>
              <a:t>arra</a:t>
            </a:r>
            <a:r>
              <a:rPr lang="hu-HU" sz="1200" kern="1200" dirty="0" smtClean="0">
                <a:solidFill>
                  <a:schemeClr val="tx1"/>
                </a:solidFill>
                <a:effectLst/>
                <a:latin typeface="+mn-lt"/>
                <a:ea typeface="+mn-ea"/>
                <a:cs typeface="+mn-cs"/>
              </a:rPr>
              <a:t>, hogy a Te védjegyedet viseljem!</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Jézus nevében. Ámen.</a:t>
            </a:r>
          </a:p>
          <a:p>
            <a:r>
              <a:rPr lang="hu-HU" sz="1200" kern="1200" dirty="0" smtClean="0">
                <a:solidFill>
                  <a:schemeClr val="tx1"/>
                </a:solidFill>
                <a:effectLst/>
                <a:latin typeface="+mn-lt"/>
                <a:ea typeface="+mn-ea"/>
                <a:cs typeface="+mn-cs"/>
              </a:rPr>
              <a:t> </a:t>
            </a:r>
          </a:p>
          <a:p>
            <a:r>
              <a:rPr lang="hu-HU" sz="1200" kern="1200" dirty="0" smtClean="0">
                <a:solidFill>
                  <a:schemeClr val="tx1"/>
                </a:solidFill>
                <a:effectLst/>
                <a:latin typeface="+mn-lt"/>
                <a:ea typeface="+mn-ea"/>
                <a:cs typeface="+mn-cs"/>
              </a:rPr>
              <a:t> </a:t>
            </a:r>
          </a:p>
          <a:p>
            <a:r>
              <a:rPr lang="hu-HU" sz="1200" b="1" kern="1200" dirty="0" smtClean="0">
                <a:solidFill>
                  <a:schemeClr val="tx1"/>
                </a:solidFill>
                <a:effectLst/>
                <a:latin typeface="+mn-lt"/>
                <a:ea typeface="+mn-ea"/>
                <a:cs typeface="+mn-cs"/>
              </a:rPr>
              <a:t>Ajándékkártya: </a:t>
            </a:r>
            <a:r>
              <a:rPr lang="hu-HU" sz="1200" kern="1200" dirty="0" smtClean="0">
                <a:solidFill>
                  <a:schemeClr val="tx1"/>
                </a:solidFill>
                <a:effectLst/>
                <a:latin typeface="+mn-lt"/>
                <a:ea typeface="+mn-ea"/>
                <a:cs typeface="+mn-cs"/>
              </a:rPr>
              <a:t>Lásd a segédanyagoknál! </a:t>
            </a:r>
          </a:p>
          <a:p>
            <a:endParaRPr lang="en-GB" sz="1600" dirty="0"/>
          </a:p>
          <a:p>
            <a:r>
              <a:rPr lang="en-GB" sz="1600" dirty="0"/>
              <a:t> </a:t>
            </a:r>
          </a:p>
          <a:p>
            <a:r>
              <a:rPr lang="nl-NL" sz="1600" dirty="0"/>
              <a:t> </a:t>
            </a:r>
            <a:endParaRPr lang="en-GB" sz="1600" dirty="0"/>
          </a:p>
          <a:p>
            <a:endParaRPr lang="en-GB" dirty="0"/>
          </a:p>
        </p:txBody>
      </p:sp>
      <p:sp>
        <p:nvSpPr>
          <p:cNvPr id="4" name="Slide Number Placeholder 3"/>
          <p:cNvSpPr>
            <a:spLocks noGrp="1"/>
          </p:cNvSpPr>
          <p:nvPr>
            <p:ph type="sldNum" sz="quarter" idx="10"/>
          </p:nvPr>
        </p:nvSpPr>
        <p:spPr/>
        <p:txBody>
          <a:bodyPr/>
          <a:lstStyle/>
          <a:p>
            <a:fld id="{A4F4FE88-2621-4C95-BF1A-481E3A5B12CA}" type="slidenum">
              <a:rPr lang="en-GB" smtClean="0"/>
              <a:t>8</a:t>
            </a:fld>
            <a:endParaRPr lang="en-GB"/>
          </a:p>
        </p:txBody>
      </p:sp>
      <p:sp>
        <p:nvSpPr>
          <p:cNvPr id="5" name="Date Placeholder 4"/>
          <p:cNvSpPr>
            <a:spLocks noGrp="1"/>
          </p:cNvSpPr>
          <p:nvPr>
            <p:ph type="dt" idx="11"/>
          </p:nvPr>
        </p:nvSpPr>
        <p:spPr/>
        <p:txBody>
          <a:bodyPr/>
          <a:lstStyle/>
          <a:p>
            <a:endParaRPr lang="en-GB"/>
          </a:p>
        </p:txBody>
      </p:sp>
    </p:spTree>
    <p:extLst>
      <p:ext uri="{BB962C8B-B14F-4D97-AF65-F5344CB8AC3E}">
        <p14:creationId xmlns:p14="http://schemas.microsoft.com/office/powerpoint/2010/main" val="350826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1/9/2018</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1/9/2018</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1. </a:t>
            </a:r>
            <a:r>
              <a:rPr lang="hu-HU" dirty="0" smtClean="0"/>
              <a:t>DIVATFÜGGŐSÉG</a:t>
            </a:r>
            <a:endParaRPr lang="en-GB" dirty="0"/>
          </a:p>
        </p:txBody>
      </p:sp>
      <p:sp>
        <p:nvSpPr>
          <p:cNvPr id="3" name="Subtitle 2"/>
          <p:cNvSpPr>
            <a:spLocks noGrp="1"/>
          </p:cNvSpPr>
          <p:nvPr>
            <p:ph type="subTitle" idx="1"/>
          </p:nvPr>
        </p:nvSpPr>
        <p:spPr/>
        <p:txBody>
          <a:bodyPr/>
          <a:lstStyle/>
          <a:p>
            <a:r>
              <a:rPr lang="hu-HU" dirty="0" smtClean="0"/>
              <a:t>Egészséges életmód</a:t>
            </a:r>
            <a:r>
              <a:rPr lang="en-GB" dirty="0" smtClean="0"/>
              <a:t> </a:t>
            </a:r>
            <a:endParaRPr lang="en-GB" dirty="0"/>
          </a:p>
        </p:txBody>
      </p:sp>
      <p:pic>
        <p:nvPicPr>
          <p:cNvPr id="4" name="Picture 3"/>
          <p:cNvPicPr>
            <a:picLocks noChangeAspect="1"/>
          </p:cNvPicPr>
          <p:nvPr/>
        </p:nvPicPr>
        <p:blipFill>
          <a:blip r:embed="rId3"/>
          <a:stretch>
            <a:fillRect/>
          </a:stretch>
        </p:blipFill>
        <p:spPr>
          <a:xfrm>
            <a:off x="9634159" y="4931595"/>
            <a:ext cx="1249691" cy="1717291"/>
          </a:xfrm>
          <a:prstGeom prst="rect">
            <a:avLst/>
          </a:prstGeom>
        </p:spPr>
      </p:pic>
    </p:spTree>
    <p:extLst>
      <p:ext uri="{BB962C8B-B14F-4D97-AF65-F5344CB8AC3E}">
        <p14:creationId xmlns:p14="http://schemas.microsoft.com/office/powerpoint/2010/main" val="278760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A divatfüggőség </a:t>
            </a:r>
            <a:r>
              <a:rPr lang="en-GB" dirty="0" smtClean="0"/>
              <a:t>- </a:t>
            </a:r>
            <a:r>
              <a:rPr lang="hu-HU" dirty="0" smtClean="0"/>
              <a:t>bemelegítés</a:t>
            </a:r>
            <a:endParaRPr lang="en-GB" dirty="0"/>
          </a:p>
        </p:txBody>
      </p:sp>
      <p:sp>
        <p:nvSpPr>
          <p:cNvPr id="3" name="Content Placeholder 2"/>
          <p:cNvSpPr>
            <a:spLocks noGrp="1"/>
          </p:cNvSpPr>
          <p:nvPr>
            <p:ph sz="half" idx="1"/>
          </p:nvPr>
        </p:nvSpPr>
        <p:spPr>
          <a:xfrm>
            <a:off x="1880168" y="2322381"/>
            <a:ext cx="3252879" cy="3252919"/>
          </a:xfrm>
        </p:spPr>
        <p:txBody>
          <a:bodyPr/>
          <a:lstStyle/>
          <a:p>
            <a:endParaRPr lang="en-GB" dirty="0"/>
          </a:p>
        </p:txBody>
      </p:sp>
      <p:pic>
        <p:nvPicPr>
          <p:cNvPr id="5" name="Picture 4"/>
          <p:cNvPicPr>
            <a:picLocks noChangeAspect="1"/>
          </p:cNvPicPr>
          <p:nvPr/>
        </p:nvPicPr>
        <p:blipFill>
          <a:blip r:embed="rId3"/>
          <a:stretch>
            <a:fillRect/>
          </a:stretch>
        </p:blipFill>
        <p:spPr>
          <a:xfrm>
            <a:off x="9449224" y="102671"/>
            <a:ext cx="1249691" cy="1717291"/>
          </a:xfrm>
          <a:prstGeom prst="rect">
            <a:avLst/>
          </a:prstGeom>
        </p:spPr>
      </p:pic>
      <p:pic>
        <p:nvPicPr>
          <p:cNvPr id="1026" name="Picture 2" descr="Image result for three large sheets of white 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169" y="2322381"/>
            <a:ext cx="3822843" cy="4108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elt pens different col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012" y="2222287"/>
            <a:ext cx="3582898" cy="2386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ttle gi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012" y="4608959"/>
            <a:ext cx="3582898" cy="23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57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Nem a ruha teszi az embert?</a:t>
            </a:r>
            <a:endParaRPr lang="en-GB" dirty="0"/>
          </a:p>
        </p:txBody>
      </p:sp>
      <p:pic>
        <p:nvPicPr>
          <p:cNvPr id="5" name="Content Placeholder 4"/>
          <p:cNvPicPr>
            <a:picLocks noGrp="1" noChangeAspect="1"/>
          </p:cNvPicPr>
          <p:nvPr>
            <p:ph idx="1"/>
          </p:nvPr>
        </p:nvPicPr>
        <p:blipFill>
          <a:blip r:embed="rId3"/>
          <a:stretch>
            <a:fillRect/>
          </a:stretch>
        </p:blipFill>
        <p:spPr>
          <a:xfrm>
            <a:off x="6553275" y="893575"/>
            <a:ext cx="4759415" cy="3172943"/>
          </a:xfrm>
        </p:spPr>
      </p:pic>
      <p:sp>
        <p:nvSpPr>
          <p:cNvPr id="4" name="Text Placeholder 3"/>
          <p:cNvSpPr>
            <a:spLocks noGrp="1"/>
          </p:cNvSpPr>
          <p:nvPr>
            <p:ph type="body" sz="half" idx="2"/>
          </p:nvPr>
        </p:nvSpPr>
        <p:spPr>
          <a:xfrm>
            <a:off x="1073152" y="2566647"/>
            <a:ext cx="3355974" cy="3294402"/>
          </a:xfrm>
        </p:spPr>
        <p:txBody>
          <a:bodyPr/>
          <a:lstStyle/>
          <a:p>
            <a:endParaRPr lang="en-GB" dirty="0"/>
          </a:p>
        </p:txBody>
      </p:sp>
      <p:pic>
        <p:nvPicPr>
          <p:cNvPr id="6" name="Picture 5"/>
          <p:cNvPicPr>
            <a:picLocks noChangeAspect="1"/>
          </p:cNvPicPr>
          <p:nvPr/>
        </p:nvPicPr>
        <p:blipFill>
          <a:blip r:embed="rId4"/>
          <a:stretch>
            <a:fillRect/>
          </a:stretch>
        </p:blipFill>
        <p:spPr>
          <a:xfrm>
            <a:off x="1073151" y="2566647"/>
            <a:ext cx="5071505" cy="3490656"/>
          </a:xfrm>
          <a:prstGeom prst="rect">
            <a:avLst/>
          </a:prstGeom>
        </p:spPr>
      </p:pic>
    </p:spTree>
    <p:extLst>
      <p:ext uri="{BB962C8B-B14F-4D97-AF65-F5344CB8AC3E}">
        <p14:creationId xmlns:p14="http://schemas.microsoft.com/office/powerpoint/2010/main" val="141027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diohead_ALL_I_NEED_video_for_MTV_39_s_EXIT_CAMP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9191" y="282539"/>
            <a:ext cx="10346076" cy="6133672"/>
          </a:xfrm>
          <a:prstGeom prst="rect">
            <a:avLst/>
          </a:prstGeom>
        </p:spPr>
      </p:pic>
    </p:spTree>
    <p:extLst>
      <p:ext uri="{BB962C8B-B14F-4D97-AF65-F5344CB8AC3E}">
        <p14:creationId xmlns:p14="http://schemas.microsoft.com/office/powerpoint/2010/main" val="40228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Divatfüggőség</a:t>
            </a:r>
            <a:r>
              <a:rPr lang="en-GB" dirty="0" smtClean="0"/>
              <a:t> </a:t>
            </a:r>
            <a:endParaRPr lang="en-GB" dirty="0"/>
          </a:p>
        </p:txBody>
      </p:sp>
      <p:sp>
        <p:nvSpPr>
          <p:cNvPr id="3" name="Text Placeholder 2"/>
          <p:cNvSpPr>
            <a:spLocks noGrp="1"/>
          </p:cNvSpPr>
          <p:nvPr>
            <p:ph type="body" idx="1"/>
          </p:nvPr>
        </p:nvSpPr>
        <p:spPr/>
        <p:txBody>
          <a:bodyPr/>
          <a:lstStyle/>
          <a:p>
            <a:r>
              <a:rPr lang="hu-HU" sz="2400" b="1" dirty="0" smtClean="0"/>
              <a:t>Beszélgetés az öltözködésről</a:t>
            </a:r>
            <a:endParaRPr lang="en-GB" sz="2400" b="1" dirty="0"/>
          </a:p>
        </p:txBody>
      </p:sp>
      <p:sp>
        <p:nvSpPr>
          <p:cNvPr id="4" name="Content Placeholder 3"/>
          <p:cNvSpPr>
            <a:spLocks noGrp="1"/>
          </p:cNvSpPr>
          <p:nvPr>
            <p:ph sz="half" idx="2"/>
          </p:nvPr>
        </p:nvSpPr>
        <p:spPr/>
        <p:txBody>
          <a:bodyPr/>
          <a:lstStyle/>
          <a:p>
            <a:r>
              <a:rPr lang="hu-HU" dirty="0"/>
              <a:t>Miért fontos számodra a divat? </a:t>
            </a:r>
          </a:p>
          <a:p>
            <a:r>
              <a:rPr lang="hu-HU" dirty="0" smtClean="0"/>
              <a:t>Melyik </a:t>
            </a:r>
            <a:r>
              <a:rPr lang="hu-HU" dirty="0"/>
              <a:t>a kedvenc márkád, és miért? </a:t>
            </a:r>
          </a:p>
          <a:p>
            <a:r>
              <a:rPr lang="hu-HU" dirty="0" smtClean="0"/>
              <a:t>Melyik </a:t>
            </a:r>
            <a:r>
              <a:rPr lang="hu-HU" dirty="0"/>
              <a:t>a kedvenc ruhadarabod, és miért? </a:t>
            </a:r>
          </a:p>
          <a:p>
            <a:r>
              <a:rPr lang="hu-HU" dirty="0" smtClean="0"/>
              <a:t>Mit </a:t>
            </a:r>
            <a:r>
              <a:rPr lang="hu-HU" dirty="0"/>
              <a:t>szeretnél kifejezni az öltözeteddel? </a:t>
            </a:r>
          </a:p>
          <a:p>
            <a:r>
              <a:rPr lang="hu-HU" dirty="0" smtClean="0"/>
              <a:t>Előfordul</a:t>
            </a:r>
            <a:r>
              <a:rPr lang="hu-HU" dirty="0"/>
              <a:t>, hogy bizonytalan vagy? </a:t>
            </a:r>
          </a:p>
        </p:txBody>
      </p:sp>
      <p:sp>
        <p:nvSpPr>
          <p:cNvPr id="5" name="Text Placeholder 4"/>
          <p:cNvSpPr>
            <a:spLocks noGrp="1"/>
          </p:cNvSpPr>
          <p:nvPr>
            <p:ph type="body" sz="quarter" idx="3"/>
          </p:nvPr>
        </p:nvSpPr>
        <p:spPr/>
        <p:txBody>
          <a:bodyPr/>
          <a:lstStyle/>
          <a:p>
            <a:endParaRPr lang="en-GB"/>
          </a:p>
        </p:txBody>
      </p:sp>
      <p:sp>
        <p:nvSpPr>
          <p:cNvPr id="6" name="Content Placeholder 5"/>
          <p:cNvSpPr>
            <a:spLocks noGrp="1"/>
          </p:cNvSpPr>
          <p:nvPr>
            <p:ph sz="quarter" idx="4"/>
          </p:nvPr>
        </p:nvSpPr>
        <p:spPr/>
        <p:txBody>
          <a:bodyPr/>
          <a:lstStyle/>
          <a:p>
            <a:r>
              <a:rPr lang="hu-HU" dirty="0"/>
              <a:t>Érezted már úgy, hogy elítélnek az öltözeted miatt? </a:t>
            </a:r>
          </a:p>
          <a:p>
            <a:r>
              <a:rPr lang="hu-HU" dirty="0" smtClean="0"/>
              <a:t>Mit </a:t>
            </a:r>
            <a:r>
              <a:rPr lang="hu-HU" dirty="0"/>
              <a:t>gondolsz, az emberek a ruházatod, vagy a különbözőséged alapján ítélnek? Vajon miért?  </a:t>
            </a:r>
          </a:p>
          <a:p>
            <a:r>
              <a:rPr lang="hu-HU" dirty="0" smtClean="0"/>
              <a:t>Hány </a:t>
            </a:r>
            <a:r>
              <a:rPr lang="hu-HU" dirty="0"/>
              <a:t>pár cipőd van? </a:t>
            </a:r>
          </a:p>
          <a:p>
            <a:r>
              <a:rPr lang="hu-HU" dirty="0" smtClean="0"/>
              <a:t>Hány </a:t>
            </a:r>
            <a:r>
              <a:rPr lang="hu-HU" dirty="0"/>
              <a:t>farmerod van?  </a:t>
            </a:r>
          </a:p>
        </p:txBody>
      </p:sp>
    </p:spTree>
    <p:extLst>
      <p:ext uri="{BB962C8B-B14F-4D97-AF65-F5344CB8AC3E}">
        <p14:creationId xmlns:p14="http://schemas.microsoft.com/office/powerpoint/2010/main" val="141823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Divatfüggőség</a:t>
            </a:r>
            <a:endParaRPr lang="en-GB" dirty="0"/>
          </a:p>
        </p:txBody>
      </p:sp>
      <p:sp>
        <p:nvSpPr>
          <p:cNvPr id="3" name="Text Placeholder 2"/>
          <p:cNvSpPr>
            <a:spLocks noGrp="1"/>
          </p:cNvSpPr>
          <p:nvPr>
            <p:ph type="body" idx="1"/>
          </p:nvPr>
        </p:nvSpPr>
        <p:spPr/>
        <p:txBody>
          <a:bodyPr/>
          <a:lstStyle/>
          <a:p>
            <a:r>
              <a:rPr lang="hu-HU" sz="3600" dirty="0" smtClean="0"/>
              <a:t>Éva ruhája</a:t>
            </a:r>
            <a:r>
              <a:rPr lang="en-GB" sz="3600" dirty="0" smtClean="0"/>
              <a:t> </a:t>
            </a:r>
            <a:endParaRPr lang="en-GB" sz="3600" dirty="0"/>
          </a:p>
        </p:txBody>
      </p:sp>
      <p:sp>
        <p:nvSpPr>
          <p:cNvPr id="4" name="Content Placeholder 3"/>
          <p:cNvSpPr>
            <a:spLocks noGrp="1"/>
          </p:cNvSpPr>
          <p:nvPr>
            <p:ph sz="half" idx="2"/>
          </p:nvPr>
        </p:nvSpPr>
        <p:spPr>
          <a:xfrm>
            <a:off x="1914525" y="2644046"/>
            <a:ext cx="2780765" cy="3217005"/>
          </a:xfrm>
        </p:spPr>
        <p:txBody>
          <a:bodyPr/>
          <a:lstStyle/>
          <a:p>
            <a:pPr marL="0" indent="0">
              <a:buNone/>
            </a:pPr>
            <a:endParaRPr lang="en-GB" dirty="0"/>
          </a:p>
        </p:txBody>
      </p:sp>
      <p:sp>
        <p:nvSpPr>
          <p:cNvPr id="5" name="Text Placeholder 4"/>
          <p:cNvSpPr>
            <a:spLocks noGrp="1"/>
          </p:cNvSpPr>
          <p:nvPr>
            <p:ph type="body" sz="quarter" idx="3"/>
          </p:nvPr>
        </p:nvSpPr>
        <p:spPr>
          <a:xfrm>
            <a:off x="6187415" y="1885950"/>
            <a:ext cx="5194583" cy="500099"/>
          </a:xfrm>
        </p:spPr>
        <p:txBody>
          <a:bodyPr/>
          <a:lstStyle/>
          <a:p>
            <a:r>
              <a:rPr lang="hu-HU" sz="3600" dirty="0" err="1" smtClean="0"/>
              <a:t>Efézusi</a:t>
            </a:r>
            <a:r>
              <a:rPr lang="hu-HU" sz="3600" dirty="0" smtClean="0"/>
              <a:t> levél </a:t>
            </a:r>
            <a:r>
              <a:rPr lang="en-GB" sz="3600" dirty="0" smtClean="0"/>
              <a:t> </a:t>
            </a:r>
            <a:r>
              <a:rPr lang="en-GB" sz="3600" dirty="0"/>
              <a:t>4:21-32</a:t>
            </a:r>
          </a:p>
        </p:txBody>
      </p:sp>
      <p:sp>
        <p:nvSpPr>
          <p:cNvPr id="6" name="Content Placeholder 5"/>
          <p:cNvSpPr>
            <a:spLocks noGrp="1"/>
          </p:cNvSpPr>
          <p:nvPr>
            <p:ph sz="quarter" idx="4"/>
          </p:nvPr>
        </p:nvSpPr>
        <p:spPr/>
        <p:txBody>
          <a:bodyPr/>
          <a:lstStyle/>
          <a:p>
            <a:endParaRPr lang="en-GB" dirty="0"/>
          </a:p>
        </p:txBody>
      </p:sp>
      <p:pic>
        <p:nvPicPr>
          <p:cNvPr id="4098" name="Picture 2" descr="Image result for eve and the garden of e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2644046"/>
            <a:ext cx="2780765" cy="35820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phesians 4: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7415" y="2386049"/>
            <a:ext cx="5212502" cy="3114639"/>
          </a:xfrm>
          <a:prstGeom prst="rect">
            <a:avLst/>
          </a:prstGeom>
          <a:noFill/>
          <a:extLst>
            <a:ext uri="{909E8E84-426E-40DD-AFC4-6F175D3DCCD1}">
              <a14:hiddenFill xmlns:a14="http://schemas.microsoft.com/office/drawing/2010/main">
                <a:solidFill>
                  <a:srgbClr val="FFFFFF"/>
                </a:solidFill>
              </a14:hiddenFill>
            </a:ext>
          </a:extLst>
        </p:spPr>
      </p:pic>
      <p:sp>
        <p:nvSpPr>
          <p:cNvPr id="8" name="Szövegdoboz 7"/>
          <p:cNvSpPr txBox="1"/>
          <p:nvPr/>
        </p:nvSpPr>
        <p:spPr>
          <a:xfrm>
            <a:off x="5229225" y="5861051"/>
            <a:ext cx="6286500" cy="923330"/>
          </a:xfrm>
          <a:prstGeom prst="rect">
            <a:avLst/>
          </a:prstGeom>
          <a:noFill/>
        </p:spPr>
        <p:txBody>
          <a:bodyPr wrap="square" rtlCol="0">
            <a:spAutoFit/>
          </a:bodyPr>
          <a:lstStyle/>
          <a:p>
            <a:r>
              <a:rPr lang="hu-HU" dirty="0" smtClean="0"/>
              <a:t>„Semmi </a:t>
            </a:r>
            <a:r>
              <a:rPr lang="hu-HU" dirty="0"/>
              <a:t>rothadt beszéd a ti szátokból ki ne származzék, hanem csak amely hasznos a szükséges építésre, hogy áldásos legyen a hallgatóknak</a:t>
            </a:r>
            <a:r>
              <a:rPr lang="hu-HU" dirty="0" smtClean="0"/>
              <a:t>.”</a:t>
            </a:r>
            <a:r>
              <a:rPr lang="hu-HU" dirty="0" err="1" smtClean="0"/>
              <a:t>Eféz</a:t>
            </a:r>
            <a:r>
              <a:rPr lang="hu-HU" dirty="0" smtClean="0"/>
              <a:t> 4:29</a:t>
            </a:r>
            <a:endParaRPr lang="hu-HU" dirty="0"/>
          </a:p>
        </p:txBody>
      </p:sp>
    </p:spTree>
    <p:extLst>
      <p:ext uri="{BB962C8B-B14F-4D97-AF65-F5344CB8AC3E}">
        <p14:creationId xmlns:p14="http://schemas.microsoft.com/office/powerpoint/2010/main" val="44319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Divatfüggőség</a:t>
            </a:r>
            <a:r>
              <a:rPr lang="en-GB" dirty="0" smtClean="0"/>
              <a:t> </a:t>
            </a:r>
            <a:endParaRPr lang="en-GB" dirty="0"/>
          </a:p>
        </p:txBody>
      </p:sp>
      <p:pic>
        <p:nvPicPr>
          <p:cNvPr id="5" name="Content Placeholder 4"/>
          <p:cNvPicPr>
            <a:picLocks noGrp="1" noChangeAspect="1"/>
          </p:cNvPicPr>
          <p:nvPr>
            <p:ph idx="1"/>
          </p:nvPr>
        </p:nvPicPr>
        <p:blipFill rotWithShape="1">
          <a:blip r:embed="rId3"/>
          <a:srcRect l="7281" t="966" r="7281" b="966"/>
          <a:stretch/>
        </p:blipFill>
        <p:spPr>
          <a:xfrm rot="5400000">
            <a:off x="5393509" y="2524481"/>
            <a:ext cx="3619891" cy="2714918"/>
          </a:xfrm>
        </p:spPr>
      </p:pic>
      <p:sp>
        <p:nvSpPr>
          <p:cNvPr id="4" name="Text Placeholder 3"/>
          <p:cNvSpPr>
            <a:spLocks noGrp="1"/>
          </p:cNvSpPr>
          <p:nvPr>
            <p:ph type="body" sz="half" idx="2"/>
          </p:nvPr>
        </p:nvSpPr>
        <p:spPr>
          <a:xfrm>
            <a:off x="800101" y="2260738"/>
            <a:ext cx="3820584" cy="3600311"/>
          </a:xfrm>
        </p:spPr>
        <p:txBody>
          <a:bodyPr>
            <a:normAutofit/>
          </a:bodyPr>
          <a:lstStyle/>
          <a:p>
            <a:r>
              <a:rPr lang="hu-HU" sz="3600" dirty="0" smtClean="0"/>
              <a:t>Naplóbejegyzés </a:t>
            </a:r>
            <a:endParaRPr lang="en-GB" sz="3600" dirty="0"/>
          </a:p>
        </p:txBody>
      </p:sp>
      <p:pic>
        <p:nvPicPr>
          <p:cNvPr id="6" name="Picture 5"/>
          <p:cNvPicPr>
            <a:picLocks noChangeAspect="1"/>
          </p:cNvPicPr>
          <p:nvPr/>
        </p:nvPicPr>
        <p:blipFill>
          <a:blip r:embed="rId4"/>
          <a:stretch>
            <a:fillRect/>
          </a:stretch>
        </p:blipFill>
        <p:spPr>
          <a:xfrm rot="5400000">
            <a:off x="8107489" y="2517909"/>
            <a:ext cx="3627401" cy="2720551"/>
          </a:xfrm>
          <a:prstGeom prst="rect">
            <a:avLst/>
          </a:prstGeom>
        </p:spPr>
      </p:pic>
    </p:spTree>
    <p:extLst>
      <p:ext uri="{BB962C8B-B14F-4D97-AF65-F5344CB8AC3E}">
        <p14:creationId xmlns:p14="http://schemas.microsoft.com/office/powerpoint/2010/main" val="3207836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smtClean="0"/>
              <a:t>Divatfüggőség</a:t>
            </a:r>
            <a:endParaRPr lang="en-GB" dirty="0"/>
          </a:p>
        </p:txBody>
      </p:sp>
      <p:sp>
        <p:nvSpPr>
          <p:cNvPr id="4" name="Text Placeholder 3"/>
          <p:cNvSpPr>
            <a:spLocks noGrp="1"/>
          </p:cNvSpPr>
          <p:nvPr>
            <p:ph type="body" sz="half" idx="2"/>
          </p:nvPr>
        </p:nvSpPr>
        <p:spPr/>
        <p:txBody>
          <a:bodyPr>
            <a:normAutofit/>
          </a:bodyPr>
          <a:lstStyle/>
          <a:p>
            <a:r>
              <a:rPr lang="hu-HU" sz="3600" b="1" dirty="0" smtClean="0"/>
              <a:t>Imádság</a:t>
            </a:r>
            <a:endParaRPr lang="en-GB" sz="3600" b="1" dirty="0"/>
          </a:p>
        </p:txBody>
      </p:sp>
      <p:pic>
        <p:nvPicPr>
          <p:cNvPr id="6" name="Content Placeholder 5"/>
          <p:cNvPicPr>
            <a:picLocks noGrp="1" noChangeAspect="1"/>
          </p:cNvPicPr>
          <p:nvPr>
            <p:ph idx="1"/>
          </p:nvPr>
        </p:nvPicPr>
        <p:blipFill>
          <a:blip r:embed="rId3"/>
          <a:stretch>
            <a:fillRect/>
          </a:stretch>
        </p:blipFill>
        <p:spPr>
          <a:xfrm>
            <a:off x="5055870" y="1202849"/>
            <a:ext cx="5852160" cy="3901440"/>
          </a:xfrm>
        </p:spPr>
      </p:pic>
      <p:pic>
        <p:nvPicPr>
          <p:cNvPr id="3" name="Kép 2"/>
          <p:cNvPicPr>
            <a:picLocks noChangeAspect="1"/>
          </p:cNvPicPr>
          <p:nvPr/>
        </p:nvPicPr>
        <p:blipFill>
          <a:blip r:embed="rId4"/>
          <a:stretch>
            <a:fillRect/>
          </a:stretch>
        </p:blipFill>
        <p:spPr>
          <a:xfrm>
            <a:off x="5055870" y="1202849"/>
            <a:ext cx="5852160" cy="3901439"/>
          </a:xfrm>
          <a:prstGeom prst="rect">
            <a:avLst/>
          </a:prstGeom>
        </p:spPr>
      </p:pic>
    </p:spTree>
    <p:extLst>
      <p:ext uri="{BB962C8B-B14F-4D97-AF65-F5344CB8AC3E}">
        <p14:creationId xmlns:p14="http://schemas.microsoft.com/office/powerpoint/2010/main" val="2390255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F03B5E"/>
      </a:accent1>
      <a:accent2>
        <a:srgbClr val="DC6FEC"/>
      </a:accent2>
      <a:accent3>
        <a:srgbClr val="60B1F2"/>
      </a:accent3>
      <a:accent4>
        <a:srgbClr val="6AD5BB"/>
      </a:accent4>
      <a:accent5>
        <a:srgbClr val="E8AB4E"/>
      </a:accent5>
      <a:accent6>
        <a:srgbClr val="F56447"/>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188</TotalTime>
  <Words>178</Words>
  <Application>Microsoft Office PowerPoint</Application>
  <PresentationFormat>Szélesvásznú</PresentationFormat>
  <Paragraphs>216</Paragraphs>
  <Slides>8</Slides>
  <Notes>8</Notes>
  <HiddenSlides>0</HiddenSlides>
  <MMClips>1</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8</vt:i4>
      </vt:variant>
    </vt:vector>
  </HeadingPairs>
  <TitlesOfParts>
    <vt:vector size="14" baseType="lpstr">
      <vt:lpstr>Calibri</vt:lpstr>
      <vt:lpstr>Century Gothic</vt:lpstr>
      <vt:lpstr>Tahoma</vt:lpstr>
      <vt:lpstr>Times New Roman</vt:lpstr>
      <vt:lpstr>Wingdings 2</vt:lpstr>
      <vt:lpstr>Quotable</vt:lpstr>
      <vt:lpstr>1. DIVATFÜGGŐSÉG</vt:lpstr>
      <vt:lpstr>A divatfüggőség - bemelegítés</vt:lpstr>
      <vt:lpstr>Nem a ruha teszi az embert?</vt:lpstr>
      <vt:lpstr>PowerPoint bemutató</vt:lpstr>
      <vt:lpstr>Divatfüggőség </vt:lpstr>
      <vt:lpstr>Divatfüggőség</vt:lpstr>
      <vt:lpstr>Divatfüggőség </vt:lpstr>
      <vt:lpstr>Divatfüggőség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FASHION ADDICT</dc:title>
  <dc:creator>Clair Sanches-Schutte</dc:creator>
  <cp:lastModifiedBy>Bea</cp:lastModifiedBy>
  <cp:revision>26</cp:revision>
  <cp:lastPrinted>2017-05-09T11:12:16Z</cp:lastPrinted>
  <dcterms:created xsi:type="dcterms:W3CDTF">2017-01-16T09:33:30Z</dcterms:created>
  <dcterms:modified xsi:type="dcterms:W3CDTF">2018-01-09T17:16:33Z</dcterms:modified>
</cp:coreProperties>
</file>